
<file path=[Content_Types].xml><?xml version="1.0" encoding="utf-8"?>
<Types xmlns="http://schemas.openxmlformats.org/package/2006/content-types">
  <Default Extension="xml" ContentType="application/xml"/>
  <Default Extension="jpeg" ContentType="image/jpeg"/>
  <Default Extension="vml" ContentType="application/vnd.openxmlformats-officedocument.vmlDrawing"/>
  <Default Extension="bin" ContentType="application/vnd.openxmlformats-officedocument.oleObject"/>
  <Default Extension="png" ContentType="image/png"/>
  <Default Extension="wmf" ContentType="image/x-wmf"/>
  <Default Extension="rels" ContentType="application/vnd.openxmlformats-package.relationships+xml"/>
  <Override PartName="/customXml/itemProps3.xml" ContentType="application/vnd.openxmlformats-officedocument.customXmlPropertie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ommentAuthors.xml" ContentType="application/vnd.openxmlformats-officedocument.presentationml.commentAuthor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2.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56" r:id="rId3"/>
    <p:sldId id="992" r:id="rId5"/>
    <p:sldId id="874" r:id="rId6"/>
    <p:sldId id="941" r:id="rId7"/>
    <p:sldId id="282" r:id="rId8"/>
    <p:sldId id="906" r:id="rId9"/>
    <p:sldId id="972" r:id="rId10"/>
    <p:sldId id="974" r:id="rId11"/>
    <p:sldId id="975" r:id="rId12"/>
    <p:sldId id="976" r:id="rId13"/>
    <p:sldId id="977" r:id="rId14"/>
    <p:sldId id="978" r:id="rId15"/>
    <p:sldId id="911" r:id="rId16"/>
    <p:sldId id="979" r:id="rId17"/>
    <p:sldId id="980" r:id="rId18"/>
    <p:sldId id="981" r:id="rId19"/>
    <p:sldId id="982" r:id="rId20"/>
    <p:sldId id="983" r:id="rId21"/>
    <p:sldId id="984" r:id="rId22"/>
    <p:sldId id="985" r:id="rId23"/>
    <p:sldId id="921" r:id="rId24"/>
    <p:sldId id="1022" r:id="rId25"/>
    <p:sldId id="986" r:id="rId26"/>
    <p:sldId id="987" r:id="rId27"/>
    <p:sldId id="989" r:id="rId28"/>
    <p:sldId id="990" r:id="rId29"/>
    <p:sldId id="991" r:id="rId30"/>
    <p:sldId id="893" r:id="rId31"/>
    <p:sldId id="903" r:id="rId32"/>
    <p:sldId id="278" r:id="rId33"/>
  </p:sldIdLst>
  <p:sldSz cx="9144000" cy="5143500" type="screen16x9"/>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高立人" initials="GLR" lastIdx="1" clrIdx="0"/>
  <p:cmAuthor id="1" name="gao liren" initials="gl" lastIdx="1"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F4E7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43" autoAdjust="0"/>
    <p:restoredTop sz="93826" autoAdjust="0"/>
  </p:normalViewPr>
  <p:slideViewPr>
    <p:cSldViewPr snapToGrid="0">
      <p:cViewPr>
        <p:scale>
          <a:sx n="90" d="100"/>
          <a:sy n="90" d="100"/>
        </p:scale>
        <p:origin x="624" y="44"/>
      </p:cViewPr>
      <p:guideLst>
        <p:guide orient="horz" pos="1532"/>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9" Type="http://schemas.openxmlformats.org/officeDocument/2006/relationships/customXml" Target="../customXml/item1.xml"/><Relationship Id="rId38" Type="http://schemas.openxmlformats.org/officeDocument/2006/relationships/customXmlProps" Target="../customXml/itemProps3.xml"/><Relationship Id="rId37" Type="http://schemas.openxmlformats.org/officeDocument/2006/relationships/commentAuthors" Target="commentAuthors.xml"/><Relationship Id="rId36" Type="http://schemas.openxmlformats.org/officeDocument/2006/relationships/tableStyles" Target="tableStyles.xml"/><Relationship Id="rId35" Type="http://schemas.openxmlformats.org/officeDocument/2006/relationships/viewProps" Target="viewProps.xml"/><Relationship Id="rId34" Type="http://schemas.openxmlformats.org/officeDocument/2006/relationships/presProps" Target="presProps.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drawings/_rels/vmlDrawing1.vml.rels><?xml version="1.0" encoding="UTF-8" standalone="yes"?>
<Relationships xmlns="http://schemas.openxmlformats.org/package/2006/relationships"><Relationship Id="rId6" Type="http://schemas.openxmlformats.org/officeDocument/2006/relationships/image" Target="../media/image23.wmf"/><Relationship Id="rId5" Type="http://schemas.openxmlformats.org/officeDocument/2006/relationships/image" Target="../media/image22.wmf"/><Relationship Id="rId4" Type="http://schemas.openxmlformats.org/officeDocument/2006/relationships/image" Target="../media/image21.wmf"/><Relationship Id="rId3" Type="http://schemas.openxmlformats.org/officeDocument/2006/relationships/image" Target="../media/image20.wmf"/><Relationship Id="rId2" Type="http://schemas.openxmlformats.org/officeDocument/2006/relationships/image" Target="../media/image19.wmf"/><Relationship Id="rId1" Type="http://schemas.openxmlformats.org/officeDocument/2006/relationships/image" Target="../media/image18.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4A4F684-5D31-4720-A12A-02761F3A65AF}"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65921BA-A957-4F2D-92FD-D40E40FD2C3E}"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2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65921BA-A957-4F2D-92FD-D40E40FD2C3E}" type="slidenum">
              <a:rPr lang="zh-CN" altLang="en-US" smtClean="0"/>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en-US" altLang="zh-CN" dirty="0"/>
          </a:p>
        </p:txBody>
      </p:sp>
      <p:sp>
        <p:nvSpPr>
          <p:cNvPr id="4" name="灯片编号占位符 3"/>
          <p:cNvSpPr>
            <a:spLocks noGrp="1"/>
          </p:cNvSpPr>
          <p:nvPr>
            <p:ph type="sldNum" sz="quarter" idx="10"/>
          </p:nvPr>
        </p:nvSpPr>
        <p:spPr/>
        <p:txBody>
          <a:bodyPr/>
          <a:lstStyle/>
          <a:p>
            <a:fld id="{765921BA-A957-4F2D-92FD-D40E40FD2C3E}" type="slidenum">
              <a:rPr lang="zh-CN" altLang="en-US" smtClean="0"/>
            </a:fld>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en-US" altLang="zh-CN" dirty="0"/>
          </a:p>
        </p:txBody>
      </p:sp>
      <p:sp>
        <p:nvSpPr>
          <p:cNvPr id="4" name="灯片编号占位符 3"/>
          <p:cNvSpPr>
            <a:spLocks noGrp="1"/>
          </p:cNvSpPr>
          <p:nvPr>
            <p:ph type="sldNum" sz="quarter" idx="10"/>
          </p:nvPr>
        </p:nvSpPr>
        <p:spPr/>
        <p:txBody>
          <a:bodyPr/>
          <a:lstStyle/>
          <a:p>
            <a:fld id="{765921BA-A957-4F2D-92FD-D40E40FD2C3E}" type="slidenum">
              <a:rPr lang="zh-CN" altLang="en-US" smtClean="0"/>
            </a:fld>
            <a:endParaRPr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en-US" altLang="zh-CN" dirty="0"/>
          </a:p>
        </p:txBody>
      </p:sp>
      <p:sp>
        <p:nvSpPr>
          <p:cNvPr id="4" name="灯片编号占位符 3"/>
          <p:cNvSpPr>
            <a:spLocks noGrp="1"/>
          </p:cNvSpPr>
          <p:nvPr>
            <p:ph type="sldNum" sz="quarter" idx="10"/>
          </p:nvPr>
        </p:nvSpPr>
        <p:spPr/>
        <p:txBody>
          <a:bodyPr/>
          <a:lstStyle/>
          <a:p>
            <a:fld id="{765921BA-A957-4F2D-92FD-D40E40FD2C3E}" type="slidenum">
              <a:rPr lang="zh-CN" altLang="en-US" smtClean="0"/>
            </a:fld>
            <a:endParaRPr lang="zh-CN"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en-US" altLang="zh-CN" dirty="0"/>
          </a:p>
        </p:txBody>
      </p:sp>
      <p:sp>
        <p:nvSpPr>
          <p:cNvPr id="4" name="灯片编号占位符 3"/>
          <p:cNvSpPr>
            <a:spLocks noGrp="1"/>
          </p:cNvSpPr>
          <p:nvPr>
            <p:ph type="sldNum" sz="quarter" idx="10"/>
          </p:nvPr>
        </p:nvSpPr>
        <p:spPr/>
        <p:txBody>
          <a:bodyPr/>
          <a:lstStyle/>
          <a:p>
            <a:fld id="{765921BA-A957-4F2D-92FD-D40E40FD2C3E}" type="slidenum">
              <a:rPr lang="zh-CN" altLang="en-US" smtClean="0"/>
            </a:fld>
            <a:endParaRPr lang="zh-CN"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en-US" altLang="zh-CN" dirty="0"/>
          </a:p>
        </p:txBody>
      </p:sp>
      <p:sp>
        <p:nvSpPr>
          <p:cNvPr id="4" name="灯片编号占位符 3"/>
          <p:cNvSpPr>
            <a:spLocks noGrp="1"/>
          </p:cNvSpPr>
          <p:nvPr>
            <p:ph type="sldNum" sz="quarter" idx="10"/>
          </p:nvPr>
        </p:nvSpPr>
        <p:spPr/>
        <p:txBody>
          <a:bodyPr/>
          <a:lstStyle/>
          <a:p>
            <a:fld id="{765921BA-A957-4F2D-92FD-D40E40FD2C3E}" type="slidenum">
              <a:rPr lang="zh-CN" altLang="en-US" smtClean="0"/>
            </a:fld>
            <a:endParaRPr lang="zh-CN"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en-US" altLang="zh-CN" dirty="0"/>
          </a:p>
        </p:txBody>
      </p:sp>
      <p:sp>
        <p:nvSpPr>
          <p:cNvPr id="4" name="灯片编号占位符 3"/>
          <p:cNvSpPr>
            <a:spLocks noGrp="1"/>
          </p:cNvSpPr>
          <p:nvPr>
            <p:ph type="sldNum" sz="quarter" idx="10"/>
          </p:nvPr>
        </p:nvSpPr>
        <p:spPr/>
        <p:txBody>
          <a:bodyPr/>
          <a:lstStyle/>
          <a:p>
            <a:fld id="{765921BA-A957-4F2D-92FD-D40E40FD2C3E}" type="slidenum">
              <a:rPr lang="zh-CN" altLang="en-US" smtClean="0"/>
            </a:fld>
            <a:endParaRPr lang="zh-CN"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en-US" altLang="zh-CN" dirty="0"/>
          </a:p>
        </p:txBody>
      </p:sp>
      <p:sp>
        <p:nvSpPr>
          <p:cNvPr id="4" name="灯片编号占位符 3"/>
          <p:cNvSpPr>
            <a:spLocks noGrp="1"/>
          </p:cNvSpPr>
          <p:nvPr>
            <p:ph type="sldNum" sz="quarter" idx="10"/>
          </p:nvPr>
        </p:nvSpPr>
        <p:spPr/>
        <p:txBody>
          <a:bodyPr/>
          <a:lstStyle/>
          <a:p>
            <a:fld id="{765921BA-A957-4F2D-92FD-D40E40FD2C3E}" type="slidenum">
              <a:rPr lang="zh-CN" altLang="en-US" smtClean="0"/>
            </a:fld>
            <a:endParaRPr lang="zh-CN"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en-US" altLang="zh-CN" dirty="0"/>
          </a:p>
        </p:txBody>
      </p:sp>
      <p:sp>
        <p:nvSpPr>
          <p:cNvPr id="4" name="灯片编号占位符 3"/>
          <p:cNvSpPr>
            <a:spLocks noGrp="1"/>
          </p:cNvSpPr>
          <p:nvPr>
            <p:ph type="sldNum" sz="quarter" idx="10"/>
          </p:nvPr>
        </p:nvSpPr>
        <p:spPr/>
        <p:txBody>
          <a:bodyPr/>
          <a:lstStyle/>
          <a:p>
            <a:fld id="{765921BA-A957-4F2D-92FD-D40E40FD2C3E}" type="slidenum">
              <a:rPr lang="zh-CN" altLang="en-US" smtClean="0"/>
            </a:fld>
            <a:endParaRPr lang="zh-CN"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en-US" altLang="zh-CN" dirty="0"/>
          </a:p>
        </p:txBody>
      </p:sp>
      <p:sp>
        <p:nvSpPr>
          <p:cNvPr id="4" name="灯片编号占位符 3"/>
          <p:cNvSpPr>
            <a:spLocks noGrp="1"/>
          </p:cNvSpPr>
          <p:nvPr>
            <p:ph type="sldNum" sz="quarter" idx="10"/>
          </p:nvPr>
        </p:nvSpPr>
        <p:spPr/>
        <p:txBody>
          <a:bodyPr/>
          <a:lstStyle/>
          <a:p>
            <a:fld id="{765921BA-A957-4F2D-92FD-D40E40FD2C3E}" type="slidenum">
              <a:rPr lang="zh-CN" altLang="en-US" smtClean="0"/>
            </a:fld>
            <a:endParaRPr lang="zh-CN" alt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en-US" altLang="zh-CN" dirty="0"/>
          </a:p>
        </p:txBody>
      </p:sp>
      <p:sp>
        <p:nvSpPr>
          <p:cNvPr id="4" name="灯片编号占位符 3"/>
          <p:cNvSpPr>
            <a:spLocks noGrp="1"/>
          </p:cNvSpPr>
          <p:nvPr>
            <p:ph type="sldNum" sz="quarter" idx="10"/>
          </p:nvPr>
        </p:nvSpPr>
        <p:spPr/>
        <p:txBody>
          <a:bodyPr/>
          <a:lstStyle/>
          <a:p>
            <a:fld id="{765921BA-A957-4F2D-92FD-D40E40FD2C3E}" type="slidenum">
              <a:rPr lang="zh-CN" altLang="en-US" smtClean="0"/>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en-US" altLang="zh-CN" dirty="0"/>
          </a:p>
        </p:txBody>
      </p:sp>
      <p:sp>
        <p:nvSpPr>
          <p:cNvPr id="4" name="灯片编号占位符 3"/>
          <p:cNvSpPr>
            <a:spLocks noGrp="1"/>
          </p:cNvSpPr>
          <p:nvPr>
            <p:ph type="sldNum" sz="quarter" idx="10"/>
          </p:nvPr>
        </p:nvSpPr>
        <p:spPr/>
        <p:txBody>
          <a:bodyPr/>
          <a:lstStyle/>
          <a:p>
            <a:fld id="{765921BA-A957-4F2D-92FD-D40E40FD2C3E}" type="slidenum">
              <a:rPr lang="zh-CN" altLang="en-US" smtClean="0"/>
            </a:fld>
            <a:endParaRPr lang="zh-CN" alt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en-US" altLang="zh-CN" dirty="0"/>
          </a:p>
        </p:txBody>
      </p:sp>
      <p:sp>
        <p:nvSpPr>
          <p:cNvPr id="4" name="灯片编号占位符 3"/>
          <p:cNvSpPr>
            <a:spLocks noGrp="1"/>
          </p:cNvSpPr>
          <p:nvPr>
            <p:ph type="sldNum" sz="quarter" idx="10"/>
          </p:nvPr>
        </p:nvSpPr>
        <p:spPr/>
        <p:txBody>
          <a:bodyPr/>
          <a:lstStyle/>
          <a:p>
            <a:fld id="{765921BA-A957-4F2D-92FD-D40E40FD2C3E}" type="slidenum">
              <a:rPr lang="zh-CN" altLang="en-US" smtClean="0"/>
            </a:fld>
            <a:endParaRPr lang="zh-CN" alt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en-US" altLang="zh-CN" dirty="0"/>
          </a:p>
        </p:txBody>
      </p:sp>
      <p:sp>
        <p:nvSpPr>
          <p:cNvPr id="4" name="灯片编号占位符 3"/>
          <p:cNvSpPr>
            <a:spLocks noGrp="1"/>
          </p:cNvSpPr>
          <p:nvPr>
            <p:ph type="sldNum" sz="quarter" idx="10"/>
          </p:nvPr>
        </p:nvSpPr>
        <p:spPr/>
        <p:txBody>
          <a:bodyPr/>
          <a:lstStyle/>
          <a:p>
            <a:fld id="{765921BA-A957-4F2D-92FD-D40E40FD2C3E}" type="slidenum">
              <a:rPr lang="zh-CN" altLang="en-US" smtClean="0"/>
            </a:fld>
            <a:endParaRPr lang="zh-CN" alt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en-US" altLang="zh-CN" dirty="0"/>
          </a:p>
        </p:txBody>
      </p:sp>
      <p:sp>
        <p:nvSpPr>
          <p:cNvPr id="4" name="灯片编号占位符 3"/>
          <p:cNvSpPr>
            <a:spLocks noGrp="1"/>
          </p:cNvSpPr>
          <p:nvPr>
            <p:ph type="sldNum" sz="quarter" idx="10"/>
          </p:nvPr>
        </p:nvSpPr>
        <p:spPr/>
        <p:txBody>
          <a:bodyPr/>
          <a:lstStyle/>
          <a:p>
            <a:fld id="{765921BA-A957-4F2D-92FD-D40E40FD2C3E}" type="slidenum">
              <a:rPr lang="zh-CN" altLang="en-US" smtClean="0"/>
            </a:fld>
            <a:endParaRPr lang="zh-CN" alt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en-US" altLang="zh-CN" dirty="0"/>
          </a:p>
        </p:txBody>
      </p:sp>
      <p:sp>
        <p:nvSpPr>
          <p:cNvPr id="4" name="灯片编号占位符 3"/>
          <p:cNvSpPr>
            <a:spLocks noGrp="1"/>
          </p:cNvSpPr>
          <p:nvPr>
            <p:ph type="sldNum" sz="quarter" idx="10"/>
          </p:nvPr>
        </p:nvSpPr>
        <p:spPr/>
        <p:txBody>
          <a:bodyPr/>
          <a:lstStyle/>
          <a:p>
            <a:fld id="{765921BA-A957-4F2D-92FD-D40E40FD2C3E}" type="slidenum">
              <a:rPr lang="zh-CN" altLang="en-US" smtClean="0"/>
            </a:fld>
            <a:endParaRPr lang="zh-CN" alt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en-US" altLang="zh-CN" dirty="0"/>
          </a:p>
        </p:txBody>
      </p:sp>
      <p:sp>
        <p:nvSpPr>
          <p:cNvPr id="4" name="灯片编号占位符 3"/>
          <p:cNvSpPr>
            <a:spLocks noGrp="1"/>
          </p:cNvSpPr>
          <p:nvPr>
            <p:ph type="sldNum" sz="quarter" idx="10"/>
          </p:nvPr>
        </p:nvSpPr>
        <p:spPr/>
        <p:txBody>
          <a:bodyPr/>
          <a:lstStyle/>
          <a:p>
            <a:fld id="{765921BA-A957-4F2D-92FD-D40E40FD2C3E}" type="slidenum">
              <a:rPr lang="zh-CN" altLang="en-US" smtClean="0"/>
            </a:fld>
            <a:endParaRPr lang="zh-CN" alt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en-US" altLang="zh-CN" dirty="0"/>
          </a:p>
        </p:txBody>
      </p:sp>
      <p:sp>
        <p:nvSpPr>
          <p:cNvPr id="4" name="灯片编号占位符 3"/>
          <p:cNvSpPr>
            <a:spLocks noGrp="1"/>
          </p:cNvSpPr>
          <p:nvPr>
            <p:ph type="sldNum" sz="quarter" idx="10"/>
          </p:nvPr>
        </p:nvSpPr>
        <p:spPr/>
        <p:txBody>
          <a:bodyPr/>
          <a:lstStyle/>
          <a:p>
            <a:fld id="{765921BA-A957-4F2D-92FD-D40E40FD2C3E}" type="slidenum">
              <a:rPr lang="zh-CN" altLang="en-US" smtClean="0"/>
            </a:fld>
            <a:endParaRPr lang="zh-CN" alt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en-US" altLang="zh-CN" dirty="0"/>
          </a:p>
        </p:txBody>
      </p:sp>
      <p:sp>
        <p:nvSpPr>
          <p:cNvPr id="4" name="灯片编号占位符 3"/>
          <p:cNvSpPr>
            <a:spLocks noGrp="1"/>
          </p:cNvSpPr>
          <p:nvPr>
            <p:ph type="sldNum" sz="quarter" idx="10"/>
          </p:nvPr>
        </p:nvSpPr>
        <p:spPr/>
        <p:txBody>
          <a:bodyPr/>
          <a:lstStyle/>
          <a:p>
            <a:fld id="{765921BA-A957-4F2D-92FD-D40E40FD2C3E}" type="slidenum">
              <a:rPr lang="zh-CN" altLang="en-US" smtClean="0"/>
            </a:fld>
            <a:endParaRPr lang="zh-CN" alt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en-US" altLang="zh-CN" dirty="0"/>
          </a:p>
        </p:txBody>
      </p:sp>
      <p:sp>
        <p:nvSpPr>
          <p:cNvPr id="4" name="灯片编号占位符 3"/>
          <p:cNvSpPr>
            <a:spLocks noGrp="1"/>
          </p:cNvSpPr>
          <p:nvPr>
            <p:ph type="sldNum" sz="quarter" idx="10"/>
          </p:nvPr>
        </p:nvSpPr>
        <p:spPr/>
        <p:txBody>
          <a:bodyPr/>
          <a:lstStyle/>
          <a:p>
            <a:fld id="{765921BA-A957-4F2D-92FD-D40E40FD2C3E}" type="slidenum">
              <a:rPr lang="zh-CN" altLang="en-US" smtClean="0"/>
            </a:fld>
            <a:endParaRPr lang="zh-CN" alt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en-US" altLang="zh-CN" dirty="0"/>
          </a:p>
        </p:txBody>
      </p:sp>
      <p:sp>
        <p:nvSpPr>
          <p:cNvPr id="4" name="灯片编号占位符 3"/>
          <p:cNvSpPr>
            <a:spLocks noGrp="1"/>
          </p:cNvSpPr>
          <p:nvPr>
            <p:ph type="sldNum" sz="quarter" idx="10"/>
          </p:nvPr>
        </p:nvSpPr>
        <p:spPr/>
        <p:txBody>
          <a:bodyPr/>
          <a:lstStyle/>
          <a:p>
            <a:fld id="{765921BA-A957-4F2D-92FD-D40E40FD2C3E}" type="slidenum">
              <a:rPr lang="zh-CN" altLang="en-US" smtClean="0"/>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65921BA-A957-4F2D-92FD-D40E40FD2C3E}" type="slidenum">
              <a:rPr lang="zh-CN" altLang="en-US" smtClean="0"/>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65921BA-A957-4F2D-92FD-D40E40FD2C3E}" type="slidenum">
              <a:rPr lang="zh-CN" altLang="en-US" smtClean="0"/>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65921BA-A957-4F2D-92FD-D40E40FD2C3E}" type="slidenum">
              <a:rPr lang="zh-CN" altLang="en-US" smtClean="0"/>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en-US" altLang="zh-CN" dirty="0"/>
          </a:p>
        </p:txBody>
      </p:sp>
      <p:sp>
        <p:nvSpPr>
          <p:cNvPr id="4" name="灯片编号占位符 3"/>
          <p:cNvSpPr>
            <a:spLocks noGrp="1"/>
          </p:cNvSpPr>
          <p:nvPr>
            <p:ph type="sldNum" sz="quarter" idx="10"/>
          </p:nvPr>
        </p:nvSpPr>
        <p:spPr/>
        <p:txBody>
          <a:bodyPr/>
          <a:lstStyle/>
          <a:p>
            <a:fld id="{765921BA-A957-4F2D-92FD-D40E40FD2C3E}" type="slidenum">
              <a:rPr lang="zh-CN" altLang="en-US" smtClean="0"/>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en-US" altLang="zh-CN" dirty="0"/>
          </a:p>
        </p:txBody>
      </p:sp>
      <p:sp>
        <p:nvSpPr>
          <p:cNvPr id="4" name="灯片编号占位符 3"/>
          <p:cNvSpPr>
            <a:spLocks noGrp="1"/>
          </p:cNvSpPr>
          <p:nvPr>
            <p:ph type="sldNum" sz="quarter" idx="10"/>
          </p:nvPr>
        </p:nvSpPr>
        <p:spPr/>
        <p:txBody>
          <a:bodyPr/>
          <a:lstStyle/>
          <a:p>
            <a:fld id="{765921BA-A957-4F2D-92FD-D40E40FD2C3E}" type="slidenum">
              <a:rPr lang="zh-CN" altLang="en-US" smtClean="0"/>
            </a:fld>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en-US" altLang="zh-CN" dirty="0"/>
          </a:p>
        </p:txBody>
      </p:sp>
      <p:sp>
        <p:nvSpPr>
          <p:cNvPr id="4" name="灯片编号占位符 3"/>
          <p:cNvSpPr>
            <a:spLocks noGrp="1"/>
          </p:cNvSpPr>
          <p:nvPr>
            <p:ph type="sldNum" sz="quarter" idx="10"/>
          </p:nvPr>
        </p:nvSpPr>
        <p:spPr/>
        <p:txBody>
          <a:bodyPr/>
          <a:lstStyle/>
          <a:p>
            <a:fld id="{765921BA-A957-4F2D-92FD-D40E40FD2C3E}" type="slidenum">
              <a:rPr lang="zh-CN" altLang="en-US" smtClean="0"/>
            </a:fld>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en-US" altLang="zh-CN" dirty="0"/>
          </a:p>
        </p:txBody>
      </p:sp>
      <p:sp>
        <p:nvSpPr>
          <p:cNvPr id="4" name="灯片编号占位符 3"/>
          <p:cNvSpPr>
            <a:spLocks noGrp="1"/>
          </p:cNvSpPr>
          <p:nvPr>
            <p:ph type="sldNum" sz="quarter" idx="10"/>
          </p:nvPr>
        </p:nvSpPr>
        <p:spPr/>
        <p:txBody>
          <a:bodyPr/>
          <a:lstStyle/>
          <a:p>
            <a:fld id="{765921BA-A957-4F2D-92FD-D40E40FD2C3E}"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685800" y="841772"/>
            <a:ext cx="7772400" cy="1790700"/>
          </a:xfrm>
        </p:spPr>
        <p:txBody>
          <a:bodyPr anchor="b"/>
          <a:lstStyle>
            <a:lvl1pPr algn="ctr">
              <a:defRPr sz="6000"/>
            </a:lvl1pPr>
          </a:lstStyle>
          <a:p>
            <a:r>
              <a:rPr lang="zh-CN" altLang="en-US"/>
              <a:t>单击此处编辑母版标题样式</a:t>
            </a:r>
            <a:endParaRPr lang="en-US" dirty="0"/>
          </a:p>
        </p:txBody>
      </p:sp>
      <p:sp>
        <p:nvSpPr>
          <p:cNvPr id="3" name="Subtitle 2"/>
          <p:cNvSpPr>
            <a:spLocks noGrp="1"/>
          </p:cNvSpPr>
          <p:nvPr>
            <p:ph type="subTitle" idx="1"/>
          </p:nvPr>
        </p:nvSpPr>
        <p:spPr>
          <a:xfrm>
            <a:off x="1143000" y="2701528"/>
            <a:ext cx="6858000" cy="124182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endParaRPr lang="en-US" dirty="0"/>
          </a:p>
        </p:txBody>
      </p:sp>
      <p:sp>
        <p:nvSpPr>
          <p:cNvPr id="4" name="Date Placeholder 3"/>
          <p:cNvSpPr>
            <a:spLocks noGrp="1"/>
          </p:cNvSpPr>
          <p:nvPr>
            <p:ph type="dt" sz="half" idx="10"/>
          </p:nvPr>
        </p:nvSpPr>
        <p:spPr/>
        <p:txBody>
          <a:bodyPr/>
          <a:lstStyle/>
          <a:p>
            <a:fld id="{966A0225-7DA1-4C09-833D-D5E70D83068E}" type="datetimeFigureOut">
              <a:rPr lang="zh-CN" altLang="en-US" smtClean="0"/>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84228ACF-B023-4D88-8453-91D7B351D5DF}" type="slidenum">
              <a:rPr lang="zh-CN" altLang="en-US" smtClean="0"/>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en-US" dirty="0"/>
          </a:p>
        </p:txBody>
      </p:sp>
      <p:sp>
        <p:nvSpPr>
          <p:cNvPr id="4" name="Date Placeholder 3"/>
          <p:cNvSpPr>
            <a:spLocks noGrp="1"/>
          </p:cNvSpPr>
          <p:nvPr>
            <p:ph type="dt" sz="half" idx="10"/>
          </p:nvPr>
        </p:nvSpPr>
        <p:spPr/>
        <p:txBody>
          <a:bodyPr/>
          <a:lstStyle/>
          <a:p>
            <a:fld id="{966A0225-7DA1-4C09-833D-D5E70D83068E}" type="datetimeFigureOut">
              <a:rPr lang="zh-CN" altLang="en-US" smtClean="0"/>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84228ACF-B023-4D88-8453-91D7B351D5DF}" type="slidenum">
              <a:rPr lang="zh-CN" altLang="en-US" smtClean="0"/>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6" y="273844"/>
            <a:ext cx="1971675" cy="4358879"/>
          </a:xfrm>
        </p:spPr>
        <p:txBody>
          <a:bodyPr vert="eaVert"/>
          <a:lstStyle/>
          <a:p>
            <a:r>
              <a:rPr lang="zh-CN" altLang="en-US"/>
              <a:t>单击此处编辑母版标题样式</a:t>
            </a:r>
            <a:endParaRPr lang="en-US" dirty="0"/>
          </a:p>
        </p:txBody>
      </p:sp>
      <p:sp>
        <p:nvSpPr>
          <p:cNvPr id="3" name="Vertical Text Placeholder 2"/>
          <p:cNvSpPr>
            <a:spLocks noGrp="1"/>
          </p:cNvSpPr>
          <p:nvPr>
            <p:ph type="body" orient="vert" idx="1"/>
          </p:nvPr>
        </p:nvSpPr>
        <p:spPr>
          <a:xfrm>
            <a:off x="628651" y="273844"/>
            <a:ext cx="5800725" cy="4358879"/>
          </a:xfrm>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en-US" dirty="0"/>
          </a:p>
        </p:txBody>
      </p:sp>
      <p:sp>
        <p:nvSpPr>
          <p:cNvPr id="4" name="Date Placeholder 3"/>
          <p:cNvSpPr>
            <a:spLocks noGrp="1"/>
          </p:cNvSpPr>
          <p:nvPr>
            <p:ph type="dt" sz="half" idx="10"/>
          </p:nvPr>
        </p:nvSpPr>
        <p:spPr/>
        <p:txBody>
          <a:bodyPr/>
          <a:lstStyle/>
          <a:p>
            <a:fld id="{966A0225-7DA1-4C09-833D-D5E70D83068E}" type="datetimeFigureOut">
              <a:rPr lang="zh-CN" altLang="en-US" smtClean="0"/>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84228ACF-B023-4D88-8453-91D7B351D5DF}" type="slidenum">
              <a:rPr lang="zh-CN" altLang="en-US" smtClean="0"/>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比较">
    <p:spTree>
      <p:nvGrpSpPr>
        <p:cNvPr id="1" name=""/>
        <p:cNvGrpSpPr/>
        <p:nvPr/>
      </p:nvGrpSpPr>
      <p:grpSpPr>
        <a:xfrm>
          <a:off x="0" y="0"/>
          <a:ext cx="0" cy="0"/>
          <a:chOff x="0" y="0"/>
          <a:chExt cx="0" cy="0"/>
        </a:xfrm>
      </p:grpSpPr>
      <p:sp>
        <p:nvSpPr>
          <p:cNvPr id="7" name="Date Placeholder 6"/>
          <p:cNvSpPr>
            <a:spLocks noGrp="1"/>
          </p:cNvSpPr>
          <p:nvPr>
            <p:ph type="dt" sz="half" idx="10"/>
          </p:nvPr>
        </p:nvSpPr>
        <p:spPr/>
        <p:txBody>
          <a:bodyPr/>
          <a:lstStyle/>
          <a:p>
            <a:fld id="{293FFDA5-54A6-45C8-8205-807BD53CA4DA}" type="datetimeFigureOut">
              <a:rPr lang="zh-CN" altLang="en-US" smtClean="0"/>
            </a:fld>
            <a:endParaRPr lang="zh-CN" altLang="en-US"/>
          </a:p>
        </p:txBody>
      </p:sp>
      <p:sp>
        <p:nvSpPr>
          <p:cNvPr id="8" name="Footer Placeholder 7"/>
          <p:cNvSpPr>
            <a:spLocks noGrp="1"/>
          </p:cNvSpPr>
          <p:nvPr>
            <p:ph type="ftr" sz="quarter" idx="11"/>
          </p:nvPr>
        </p:nvSpPr>
        <p:spPr/>
        <p:txBody>
          <a:bodyPr/>
          <a:lstStyle/>
          <a:p>
            <a:endParaRPr lang="zh-CN" altLang="en-US"/>
          </a:p>
        </p:txBody>
      </p:sp>
      <p:sp>
        <p:nvSpPr>
          <p:cNvPr id="9" name="Slide Number Placeholder 8"/>
          <p:cNvSpPr>
            <a:spLocks noGrp="1"/>
          </p:cNvSpPr>
          <p:nvPr>
            <p:ph type="sldNum" sz="quarter" idx="12"/>
          </p:nvPr>
        </p:nvSpPr>
        <p:spPr/>
        <p:txBody>
          <a:bodyPr/>
          <a:lstStyle/>
          <a:p>
            <a:fld id="{23D471F7-2C7E-43CC-B89C-2E4BD1E6EF88}" type="slidenum">
              <a:rPr lang="zh-CN" altLang="en-US" smtClean="0"/>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Content Placeholder 2"/>
          <p:cNvSpPr>
            <a:spLocks noGrp="1"/>
          </p:cNvSpPr>
          <p:nvPr>
            <p:ph idx="1"/>
          </p:nvPr>
        </p:nvSpPr>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en-US" dirty="0"/>
          </a:p>
        </p:txBody>
      </p:sp>
      <p:sp>
        <p:nvSpPr>
          <p:cNvPr id="4" name="Date Placeholder 3"/>
          <p:cNvSpPr>
            <a:spLocks noGrp="1"/>
          </p:cNvSpPr>
          <p:nvPr>
            <p:ph type="dt" sz="half" idx="10"/>
          </p:nvPr>
        </p:nvSpPr>
        <p:spPr/>
        <p:txBody>
          <a:bodyPr/>
          <a:lstStyle/>
          <a:p>
            <a:fld id="{966A0225-7DA1-4C09-833D-D5E70D83068E}" type="datetimeFigureOut">
              <a:rPr lang="zh-CN" altLang="en-US" smtClean="0"/>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84228ACF-B023-4D88-8453-91D7B351D5DF}"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623888" y="1282305"/>
            <a:ext cx="7886700" cy="2139553"/>
          </a:xfrm>
        </p:spPr>
        <p:txBody>
          <a:bodyPr anchor="b"/>
          <a:lstStyle>
            <a:lvl1pPr>
              <a:defRPr sz="6000"/>
            </a:lvl1pPr>
          </a:lstStyle>
          <a:p>
            <a:r>
              <a:rPr lang="zh-CN" altLang="en-US"/>
              <a:t>单击此处编辑母版标题样式</a:t>
            </a:r>
            <a:endParaRPr lang="en-US" dirty="0"/>
          </a:p>
        </p:txBody>
      </p:sp>
      <p:sp>
        <p:nvSpPr>
          <p:cNvPr id="3" name="Text Placeholder 2"/>
          <p:cNvSpPr>
            <a:spLocks noGrp="1"/>
          </p:cNvSpPr>
          <p:nvPr>
            <p:ph type="body" idx="1"/>
          </p:nvPr>
        </p:nvSpPr>
        <p:spPr>
          <a:xfrm>
            <a:off x="623888" y="3442099"/>
            <a:ext cx="7886700" cy="1125140"/>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endParaRPr lang="zh-CN" altLang="en-US"/>
          </a:p>
        </p:txBody>
      </p:sp>
      <p:sp>
        <p:nvSpPr>
          <p:cNvPr id="4" name="Date Placeholder 3"/>
          <p:cNvSpPr>
            <a:spLocks noGrp="1"/>
          </p:cNvSpPr>
          <p:nvPr>
            <p:ph type="dt" sz="half" idx="10"/>
          </p:nvPr>
        </p:nvSpPr>
        <p:spPr/>
        <p:txBody>
          <a:bodyPr/>
          <a:lstStyle/>
          <a:p>
            <a:fld id="{966A0225-7DA1-4C09-833D-D5E70D83068E}" type="datetimeFigureOut">
              <a:rPr lang="zh-CN" altLang="en-US" smtClean="0"/>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84228ACF-B023-4D88-8453-91D7B351D5DF}"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Content Placeholder 2"/>
          <p:cNvSpPr>
            <a:spLocks noGrp="1"/>
          </p:cNvSpPr>
          <p:nvPr>
            <p:ph sz="half" idx="1"/>
          </p:nvPr>
        </p:nvSpPr>
        <p:spPr>
          <a:xfrm>
            <a:off x="628650" y="1369219"/>
            <a:ext cx="3886200" cy="3263504"/>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en-US" dirty="0"/>
          </a:p>
        </p:txBody>
      </p:sp>
      <p:sp>
        <p:nvSpPr>
          <p:cNvPr id="4" name="Content Placeholder 3"/>
          <p:cNvSpPr>
            <a:spLocks noGrp="1"/>
          </p:cNvSpPr>
          <p:nvPr>
            <p:ph sz="half" idx="2"/>
          </p:nvPr>
        </p:nvSpPr>
        <p:spPr>
          <a:xfrm>
            <a:off x="4629150" y="1369219"/>
            <a:ext cx="3886200" cy="3263504"/>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en-US" dirty="0"/>
          </a:p>
        </p:txBody>
      </p:sp>
      <p:sp>
        <p:nvSpPr>
          <p:cNvPr id="5" name="Date Placeholder 4"/>
          <p:cNvSpPr>
            <a:spLocks noGrp="1"/>
          </p:cNvSpPr>
          <p:nvPr>
            <p:ph type="dt" sz="half" idx="10"/>
          </p:nvPr>
        </p:nvSpPr>
        <p:spPr/>
        <p:txBody>
          <a:bodyPr/>
          <a:lstStyle/>
          <a:p>
            <a:fld id="{966A0225-7DA1-4C09-833D-D5E70D83068E}" type="datetimeFigureOut">
              <a:rPr lang="zh-CN" altLang="en-US" smtClean="0"/>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84228ACF-B023-4D88-8453-91D7B351D5DF}"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629841" y="273845"/>
            <a:ext cx="7886700" cy="994172"/>
          </a:xfrm>
        </p:spPr>
        <p:txBody>
          <a:bodyPr/>
          <a:lstStyle/>
          <a:p>
            <a:r>
              <a:rPr lang="zh-CN" altLang="en-US"/>
              <a:t>单击此处编辑母版标题样式</a:t>
            </a:r>
            <a:endParaRPr lang="en-US" dirty="0"/>
          </a:p>
        </p:txBody>
      </p:sp>
      <p:sp>
        <p:nvSpPr>
          <p:cNvPr id="3" name="Text Placeholder 2"/>
          <p:cNvSpPr>
            <a:spLocks noGrp="1"/>
          </p:cNvSpPr>
          <p:nvPr>
            <p:ph type="body" idx="1"/>
          </p:nvPr>
        </p:nvSpPr>
        <p:spPr>
          <a:xfrm>
            <a:off x="629842" y="1260872"/>
            <a:ext cx="3868340" cy="617934"/>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4" name="Content Placeholder 3"/>
          <p:cNvSpPr>
            <a:spLocks noGrp="1"/>
          </p:cNvSpPr>
          <p:nvPr>
            <p:ph sz="half" idx="2"/>
          </p:nvPr>
        </p:nvSpPr>
        <p:spPr>
          <a:xfrm>
            <a:off x="629842" y="1878806"/>
            <a:ext cx="3868340" cy="2763441"/>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en-US" dirty="0"/>
          </a:p>
        </p:txBody>
      </p:sp>
      <p:sp>
        <p:nvSpPr>
          <p:cNvPr id="5" name="Text Placeholder 4"/>
          <p:cNvSpPr>
            <a:spLocks noGrp="1"/>
          </p:cNvSpPr>
          <p:nvPr>
            <p:ph type="body" sz="quarter" idx="3"/>
          </p:nvPr>
        </p:nvSpPr>
        <p:spPr>
          <a:xfrm>
            <a:off x="4629151" y="1260872"/>
            <a:ext cx="3887391" cy="617934"/>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6" name="Content Placeholder 5"/>
          <p:cNvSpPr>
            <a:spLocks noGrp="1"/>
          </p:cNvSpPr>
          <p:nvPr>
            <p:ph sz="quarter" idx="4"/>
          </p:nvPr>
        </p:nvSpPr>
        <p:spPr>
          <a:xfrm>
            <a:off x="4629151" y="1878806"/>
            <a:ext cx="3887391" cy="2763441"/>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en-US" dirty="0"/>
          </a:p>
        </p:txBody>
      </p:sp>
      <p:sp>
        <p:nvSpPr>
          <p:cNvPr id="7" name="Date Placeholder 6"/>
          <p:cNvSpPr>
            <a:spLocks noGrp="1"/>
          </p:cNvSpPr>
          <p:nvPr>
            <p:ph type="dt" sz="half" idx="10"/>
          </p:nvPr>
        </p:nvSpPr>
        <p:spPr/>
        <p:txBody>
          <a:bodyPr/>
          <a:lstStyle/>
          <a:p>
            <a:fld id="{966A0225-7DA1-4C09-833D-D5E70D83068E}" type="datetimeFigureOut">
              <a:rPr lang="zh-CN" altLang="en-US" smtClean="0"/>
            </a:fld>
            <a:endParaRPr lang="zh-CN" altLang="en-US"/>
          </a:p>
        </p:txBody>
      </p:sp>
      <p:sp>
        <p:nvSpPr>
          <p:cNvPr id="8" name="Footer Placeholder 7"/>
          <p:cNvSpPr>
            <a:spLocks noGrp="1"/>
          </p:cNvSpPr>
          <p:nvPr>
            <p:ph type="ftr" sz="quarter" idx="11"/>
          </p:nvPr>
        </p:nvSpPr>
        <p:spPr/>
        <p:txBody>
          <a:bodyPr/>
          <a:lstStyle/>
          <a:p>
            <a:endParaRPr lang="zh-CN" altLang="en-US"/>
          </a:p>
        </p:txBody>
      </p:sp>
      <p:sp>
        <p:nvSpPr>
          <p:cNvPr id="9" name="Slide Number Placeholder 8"/>
          <p:cNvSpPr>
            <a:spLocks noGrp="1"/>
          </p:cNvSpPr>
          <p:nvPr>
            <p:ph type="sldNum" sz="quarter" idx="12"/>
          </p:nvPr>
        </p:nvSpPr>
        <p:spPr/>
        <p:txBody>
          <a:bodyPr/>
          <a:lstStyle/>
          <a:p>
            <a:fld id="{84228ACF-B023-4D88-8453-91D7B351D5DF}"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Date Placeholder 2"/>
          <p:cNvSpPr>
            <a:spLocks noGrp="1"/>
          </p:cNvSpPr>
          <p:nvPr>
            <p:ph type="dt" sz="half" idx="10"/>
          </p:nvPr>
        </p:nvSpPr>
        <p:spPr/>
        <p:txBody>
          <a:bodyPr/>
          <a:lstStyle/>
          <a:p>
            <a:fld id="{966A0225-7DA1-4C09-833D-D5E70D83068E}" type="datetimeFigureOut">
              <a:rPr lang="zh-CN" altLang="en-US" smtClean="0"/>
            </a:fld>
            <a:endParaRPr lang="zh-CN" altLang="en-US"/>
          </a:p>
        </p:txBody>
      </p:sp>
      <p:sp>
        <p:nvSpPr>
          <p:cNvPr id="4" name="Footer Placeholder 3"/>
          <p:cNvSpPr>
            <a:spLocks noGrp="1"/>
          </p:cNvSpPr>
          <p:nvPr>
            <p:ph type="ftr" sz="quarter" idx="11"/>
          </p:nvPr>
        </p:nvSpPr>
        <p:spPr/>
        <p:txBody>
          <a:bodyPr/>
          <a:lstStyle/>
          <a:p>
            <a:endParaRPr lang="zh-CN" altLang="en-US"/>
          </a:p>
        </p:txBody>
      </p:sp>
      <p:sp>
        <p:nvSpPr>
          <p:cNvPr id="5" name="Slide Number Placeholder 4"/>
          <p:cNvSpPr>
            <a:spLocks noGrp="1"/>
          </p:cNvSpPr>
          <p:nvPr>
            <p:ph type="sldNum" sz="quarter" idx="12"/>
          </p:nvPr>
        </p:nvSpPr>
        <p:spPr/>
        <p:txBody>
          <a:bodyPr/>
          <a:lstStyle/>
          <a:p>
            <a:fld id="{84228ACF-B023-4D88-8453-91D7B351D5DF}"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66A0225-7DA1-4C09-833D-D5E70D83068E}" type="datetimeFigureOut">
              <a:rPr lang="zh-CN" altLang="en-US" smtClean="0"/>
            </a:fld>
            <a:endParaRPr lang="zh-CN" altLang="en-US"/>
          </a:p>
        </p:txBody>
      </p:sp>
      <p:sp>
        <p:nvSpPr>
          <p:cNvPr id="3" name="Footer Placeholder 2"/>
          <p:cNvSpPr>
            <a:spLocks noGrp="1"/>
          </p:cNvSpPr>
          <p:nvPr>
            <p:ph type="ftr" sz="quarter" idx="11"/>
          </p:nvPr>
        </p:nvSpPr>
        <p:spPr/>
        <p:txBody>
          <a:bodyPr/>
          <a:lstStyle/>
          <a:p>
            <a:endParaRPr lang="zh-CN" altLang="en-US"/>
          </a:p>
        </p:txBody>
      </p:sp>
      <p:sp>
        <p:nvSpPr>
          <p:cNvPr id="4" name="Slide Number Placeholder 3"/>
          <p:cNvSpPr>
            <a:spLocks noGrp="1"/>
          </p:cNvSpPr>
          <p:nvPr>
            <p:ph type="sldNum" sz="quarter" idx="12"/>
          </p:nvPr>
        </p:nvSpPr>
        <p:spPr/>
        <p:txBody>
          <a:bodyPr/>
          <a:lstStyle/>
          <a:p>
            <a:fld id="{84228ACF-B023-4D88-8453-91D7B351D5DF}"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3200"/>
            </a:lvl1pPr>
          </a:lstStyle>
          <a:p>
            <a:r>
              <a:rPr lang="zh-CN" altLang="en-US"/>
              <a:t>单击此处编辑母版标题样式</a:t>
            </a:r>
            <a:endParaRPr lang="en-US" dirty="0"/>
          </a:p>
        </p:txBody>
      </p:sp>
      <p:sp>
        <p:nvSpPr>
          <p:cNvPr id="3" name="Content Placeholder 2"/>
          <p:cNvSpPr>
            <a:spLocks noGrp="1"/>
          </p:cNvSpPr>
          <p:nvPr>
            <p:ph idx="1"/>
          </p:nvPr>
        </p:nvSpPr>
        <p:spPr>
          <a:xfrm>
            <a:off x="3887391" y="740570"/>
            <a:ext cx="4629150" cy="3655219"/>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endParaRPr lang="zh-CN" altLang="en-US"/>
          </a:p>
        </p:txBody>
      </p:sp>
      <p:sp>
        <p:nvSpPr>
          <p:cNvPr id="5" name="Date Placeholder 4"/>
          <p:cNvSpPr>
            <a:spLocks noGrp="1"/>
          </p:cNvSpPr>
          <p:nvPr>
            <p:ph type="dt" sz="half" idx="10"/>
          </p:nvPr>
        </p:nvSpPr>
        <p:spPr/>
        <p:txBody>
          <a:bodyPr/>
          <a:lstStyle/>
          <a:p>
            <a:fld id="{966A0225-7DA1-4C09-833D-D5E70D83068E}" type="datetimeFigureOut">
              <a:rPr lang="zh-CN" altLang="en-US" smtClean="0"/>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84228ACF-B023-4D88-8453-91D7B351D5DF}" type="slidenum">
              <a:rPr lang="zh-CN" altLang="en-US" smtClean="0"/>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3200"/>
            </a:lvl1pPr>
          </a:lstStyle>
          <a:p>
            <a:r>
              <a:rPr lang="zh-CN" altLang="en-US"/>
              <a:t>单击此处编辑母版标题样式</a:t>
            </a:r>
            <a:endParaRPr lang="en-US" dirty="0"/>
          </a:p>
        </p:txBody>
      </p:sp>
      <p:sp>
        <p:nvSpPr>
          <p:cNvPr id="3" name="Picture Placeholder 2"/>
          <p:cNvSpPr>
            <a:spLocks noGrp="1" noChangeAspect="1"/>
          </p:cNvSpPr>
          <p:nvPr>
            <p:ph type="pic" idx="1"/>
          </p:nvPr>
        </p:nvSpPr>
        <p:spPr>
          <a:xfrm>
            <a:off x="3887391" y="740570"/>
            <a:ext cx="4629150" cy="3655219"/>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a:t>单击图标添加图片</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endParaRPr lang="zh-CN" altLang="en-US"/>
          </a:p>
        </p:txBody>
      </p:sp>
      <p:sp>
        <p:nvSpPr>
          <p:cNvPr id="5" name="Date Placeholder 4"/>
          <p:cNvSpPr>
            <a:spLocks noGrp="1"/>
          </p:cNvSpPr>
          <p:nvPr>
            <p:ph type="dt" sz="half" idx="10"/>
          </p:nvPr>
        </p:nvSpPr>
        <p:spPr/>
        <p:txBody>
          <a:bodyPr/>
          <a:lstStyle/>
          <a:p>
            <a:fld id="{966A0225-7DA1-4C09-833D-D5E70D83068E}" type="datetimeFigureOut">
              <a:rPr lang="zh-CN" altLang="en-US" smtClean="0"/>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84228ACF-B023-4D88-8453-91D7B351D5DF}"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4" Type="http://schemas.openxmlformats.org/officeDocument/2006/relationships/theme" Target="../theme/theme1.xml"/><Relationship Id="rId13" Type="http://schemas.openxmlformats.org/officeDocument/2006/relationships/image" Target="../media/image1.jpeg"/><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3845"/>
            <a:ext cx="7886700" cy="994172"/>
          </a:xfrm>
          <a:prstGeom prst="rect">
            <a:avLst/>
          </a:prstGeom>
        </p:spPr>
        <p:txBody>
          <a:bodyPr vert="horz" lIns="91440" tIns="45720" rIns="91440" bIns="45720" rtlCol="0" anchor="ctr">
            <a:normAutofit/>
          </a:bodyPr>
          <a:lstStyle/>
          <a:p>
            <a:r>
              <a:rPr lang="zh-CN" altLang="en-US"/>
              <a:t>单击此处编辑母版标题样式</a:t>
            </a:r>
            <a:endParaRPr lang="en-US" dirty="0"/>
          </a:p>
        </p:txBody>
      </p:sp>
      <p:sp>
        <p:nvSpPr>
          <p:cNvPr id="3" name="Text Placeholder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en-US" dirty="0"/>
          </a:p>
        </p:txBody>
      </p:sp>
      <p:sp>
        <p:nvSpPr>
          <p:cNvPr id="4" name="Date Placeholder 3"/>
          <p:cNvSpPr>
            <a:spLocks noGrp="1"/>
          </p:cNvSpPr>
          <p:nvPr>
            <p:ph type="dt" sz="half" idx="2"/>
          </p:nvPr>
        </p:nvSpPr>
        <p:spPr>
          <a:xfrm>
            <a:off x="628650" y="4767264"/>
            <a:ext cx="20574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966A0225-7DA1-4C09-833D-D5E70D83068E}" type="datetimeFigureOut">
              <a:rPr lang="zh-CN" altLang="en-US" smtClean="0"/>
            </a:fld>
            <a:endParaRPr lang="zh-CN" altLang="en-US"/>
          </a:p>
        </p:txBody>
      </p:sp>
      <p:sp>
        <p:nvSpPr>
          <p:cNvPr id="5" name="Footer Placeholder 4"/>
          <p:cNvSpPr>
            <a:spLocks noGrp="1"/>
          </p:cNvSpPr>
          <p:nvPr>
            <p:ph type="ftr" sz="quarter" idx="3"/>
          </p:nvPr>
        </p:nvSpPr>
        <p:spPr>
          <a:xfrm>
            <a:off x="3028950" y="4767264"/>
            <a:ext cx="30861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Slide Number Placeholder 5"/>
          <p:cNvSpPr>
            <a:spLocks noGrp="1"/>
          </p:cNvSpPr>
          <p:nvPr>
            <p:ph type="sldNum" sz="quarter" idx="4"/>
          </p:nvPr>
        </p:nvSpPr>
        <p:spPr>
          <a:xfrm>
            <a:off x="6457950" y="4767264"/>
            <a:ext cx="20574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84228ACF-B023-4D88-8453-91D7B351D5DF}"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4" Type="http://schemas.openxmlformats.org/officeDocument/2006/relationships/notesSlide" Target="../notesSlides/notesSlide1.xml"/><Relationship Id="rId3" Type="http://schemas.openxmlformats.org/officeDocument/2006/relationships/slideLayout" Target="../slideLayouts/slideLayout7.xml"/><Relationship Id="rId2" Type="http://schemas.openxmlformats.org/officeDocument/2006/relationships/image" Target="../media/image3.png"/><Relationship Id="rId1" Type="http://schemas.openxmlformats.org/officeDocument/2006/relationships/image" Target="../media/image2.jpeg"/></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7.xml"/><Relationship Id="rId1" Type="http://schemas.openxmlformats.org/officeDocument/2006/relationships/image" Target="../media/image14.png"/></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7.xml"/><Relationship Id="rId1" Type="http://schemas.openxmlformats.org/officeDocument/2006/relationships/image" Target="../media/image15.pn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4" Type="http://schemas.openxmlformats.org/officeDocument/2006/relationships/notesSlide" Target="../notesSlides/notesSlide13.xml"/><Relationship Id="rId3" Type="http://schemas.openxmlformats.org/officeDocument/2006/relationships/slideLayout" Target="../slideLayouts/slideLayout7.xml"/><Relationship Id="rId2" Type="http://schemas.openxmlformats.org/officeDocument/2006/relationships/image" Target="../media/image16.png"/><Relationship Id="rId1" Type="http://schemas.openxmlformats.org/officeDocument/2006/relationships/tags" Target="../tags/tag1.xml"/></Relationships>
</file>

<file path=ppt/slides/_rels/slide14.xml.rels><?xml version="1.0" encoding="UTF-8" standalone="yes"?>
<Relationships xmlns="http://schemas.openxmlformats.org/package/2006/relationships"><Relationship Id="rId9" Type="http://schemas.openxmlformats.org/officeDocument/2006/relationships/image" Target="../media/image21.wmf"/><Relationship Id="rId8" Type="http://schemas.openxmlformats.org/officeDocument/2006/relationships/oleObject" Target="../embeddings/oleObject4.bin"/><Relationship Id="rId7" Type="http://schemas.openxmlformats.org/officeDocument/2006/relationships/image" Target="../media/image20.wmf"/><Relationship Id="rId6" Type="http://schemas.openxmlformats.org/officeDocument/2006/relationships/oleObject" Target="../embeddings/oleObject3.bin"/><Relationship Id="rId5" Type="http://schemas.openxmlformats.org/officeDocument/2006/relationships/image" Target="../media/image19.wmf"/><Relationship Id="rId4" Type="http://schemas.openxmlformats.org/officeDocument/2006/relationships/oleObject" Target="../embeddings/oleObject2.bin"/><Relationship Id="rId3" Type="http://schemas.openxmlformats.org/officeDocument/2006/relationships/image" Target="../media/image18.wmf"/><Relationship Id="rId2" Type="http://schemas.openxmlformats.org/officeDocument/2006/relationships/oleObject" Target="../embeddings/oleObject1.bin"/><Relationship Id="rId16" Type="http://schemas.openxmlformats.org/officeDocument/2006/relationships/notesSlide" Target="../notesSlides/notesSlide14.xml"/><Relationship Id="rId15" Type="http://schemas.openxmlformats.org/officeDocument/2006/relationships/vmlDrawing" Target="../drawings/vmlDrawing1.vml"/><Relationship Id="rId14" Type="http://schemas.openxmlformats.org/officeDocument/2006/relationships/slideLayout" Target="../slideLayouts/slideLayout7.xml"/><Relationship Id="rId13" Type="http://schemas.openxmlformats.org/officeDocument/2006/relationships/image" Target="../media/image23.wmf"/><Relationship Id="rId12" Type="http://schemas.openxmlformats.org/officeDocument/2006/relationships/oleObject" Target="../embeddings/oleObject6.bin"/><Relationship Id="rId11" Type="http://schemas.openxmlformats.org/officeDocument/2006/relationships/image" Target="../media/image22.wmf"/><Relationship Id="rId10" Type="http://schemas.openxmlformats.org/officeDocument/2006/relationships/oleObject" Target="../embeddings/oleObject5.bin"/><Relationship Id="rId1" Type="http://schemas.openxmlformats.org/officeDocument/2006/relationships/image" Target="../media/image17.png"/></Relationships>
</file>

<file path=ppt/slides/_rels/slide15.xml.rels><?xml version="1.0" encoding="UTF-8" standalone="yes"?>
<Relationships xmlns="http://schemas.openxmlformats.org/package/2006/relationships"><Relationship Id="rId4" Type="http://schemas.openxmlformats.org/officeDocument/2006/relationships/notesSlide" Target="../notesSlides/notesSlide15.xml"/><Relationship Id="rId3" Type="http://schemas.openxmlformats.org/officeDocument/2006/relationships/slideLayout" Target="../slideLayouts/slideLayout7.xml"/><Relationship Id="rId2" Type="http://schemas.openxmlformats.org/officeDocument/2006/relationships/image" Target="../media/image24.png"/><Relationship Id="rId1" Type="http://schemas.openxmlformats.org/officeDocument/2006/relationships/tags" Target="../tags/tag2.xml"/></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7.xml"/><Relationship Id="rId1" Type="http://schemas.openxmlformats.org/officeDocument/2006/relationships/image" Target="../media/image25.png"/></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7.xml"/><Relationship Id="rId1" Type="http://schemas.openxmlformats.org/officeDocument/2006/relationships/image" Target="../media/image26.png"/></Relationships>
</file>

<file path=ppt/slides/_rels/slide18.xml.rels><?xml version="1.0" encoding="UTF-8" standalone="yes"?>
<Relationships xmlns="http://schemas.openxmlformats.org/package/2006/relationships"><Relationship Id="rId9" Type="http://schemas.openxmlformats.org/officeDocument/2006/relationships/image" Target="../media/image35.png"/><Relationship Id="rId8" Type="http://schemas.openxmlformats.org/officeDocument/2006/relationships/image" Target="../media/image34.png"/><Relationship Id="rId7" Type="http://schemas.openxmlformats.org/officeDocument/2006/relationships/image" Target="../media/image33.png"/><Relationship Id="rId6" Type="http://schemas.openxmlformats.org/officeDocument/2006/relationships/image" Target="../media/image32.png"/><Relationship Id="rId5" Type="http://schemas.openxmlformats.org/officeDocument/2006/relationships/image" Target="../media/image31.png"/><Relationship Id="rId4" Type="http://schemas.openxmlformats.org/officeDocument/2006/relationships/image" Target="../media/image30.png"/><Relationship Id="rId3" Type="http://schemas.openxmlformats.org/officeDocument/2006/relationships/image" Target="../media/image29.png"/><Relationship Id="rId2" Type="http://schemas.openxmlformats.org/officeDocument/2006/relationships/image" Target="../media/image28.png"/><Relationship Id="rId13" Type="http://schemas.openxmlformats.org/officeDocument/2006/relationships/notesSlide" Target="../notesSlides/notesSlide18.xml"/><Relationship Id="rId12" Type="http://schemas.openxmlformats.org/officeDocument/2006/relationships/slideLayout" Target="../slideLayouts/slideLayout7.xml"/><Relationship Id="rId11" Type="http://schemas.openxmlformats.org/officeDocument/2006/relationships/image" Target="../media/image37.png"/><Relationship Id="rId10" Type="http://schemas.openxmlformats.org/officeDocument/2006/relationships/image" Target="../media/image36.png"/><Relationship Id="rId1" Type="http://schemas.openxmlformats.org/officeDocument/2006/relationships/image" Target="../media/image27.png"/></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7.xml"/><Relationship Id="rId1" Type="http://schemas.openxmlformats.org/officeDocument/2006/relationships/image" Target="../media/image38.png"/></Relationships>
</file>

<file path=ppt/slides/_rels/slide2.xml.rels><?xml version="1.0" encoding="UTF-8" standalone="yes"?>
<Relationships xmlns="http://schemas.openxmlformats.org/package/2006/relationships"><Relationship Id="rId8" Type="http://schemas.openxmlformats.org/officeDocument/2006/relationships/notesSlide" Target="../notesSlides/notesSlide2.xml"/><Relationship Id="rId7" Type="http://schemas.openxmlformats.org/officeDocument/2006/relationships/slideLayout" Target="../slideLayouts/slideLayout7.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image" Target="../media/image4.png"/></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7.xml"/><Relationship Id="rId1" Type="http://schemas.openxmlformats.org/officeDocument/2006/relationships/image" Target="../media/image39.png"/></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7.xml"/><Relationship Id="rId1" Type="http://schemas.openxmlformats.org/officeDocument/2006/relationships/image" Target="../media/image40.png"/></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7.xml"/><Relationship Id="rId1" Type="http://schemas.openxmlformats.org/officeDocument/2006/relationships/image" Target="../media/image41.png"/></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5" Type="http://schemas.openxmlformats.org/officeDocument/2006/relationships/notesSlide" Target="../notesSlides/notesSlide25.xml"/><Relationship Id="rId4" Type="http://schemas.openxmlformats.org/officeDocument/2006/relationships/slideLayout" Target="../slideLayouts/slideLayout7.xml"/><Relationship Id="rId3" Type="http://schemas.openxmlformats.org/officeDocument/2006/relationships/image" Target="../media/image44.png"/><Relationship Id="rId2" Type="http://schemas.openxmlformats.org/officeDocument/2006/relationships/image" Target="../media/image43.png"/><Relationship Id="rId1" Type="http://schemas.openxmlformats.org/officeDocument/2006/relationships/image" Target="../media/image42.png"/></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26.xml"/><Relationship Id="rId2" Type="http://schemas.openxmlformats.org/officeDocument/2006/relationships/slideLayout" Target="../slideLayouts/slideLayout7.xml"/><Relationship Id="rId1" Type="http://schemas.openxmlformats.org/officeDocument/2006/relationships/image" Target="../media/image45.png"/></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7.xml"/><Relationship Id="rId1" Type="http://schemas.openxmlformats.org/officeDocument/2006/relationships/image" Target="../media/image10.png"/></Relationships>
</file>

<file path=ppt/slides/_rels/slide30.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image" Target="../media/image46.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7.xml"/><Relationship Id="rId1" Type="http://schemas.openxmlformats.org/officeDocument/2006/relationships/image" Target="../media/image11.png"/></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7.xml"/><Relationship Id="rId1" Type="http://schemas.openxmlformats.org/officeDocument/2006/relationships/image" Target="../media/image12.png"/></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7.xml"/><Relationship Id="rId1" Type="http://schemas.openxmlformats.org/officeDocument/2006/relationships/image" Target="../media/image13.pn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1">
            <a:lum/>
          </a:blip>
          <a:srcRect/>
          <a:stretch>
            <a:fillRect/>
          </a:stretch>
        </a:blipFill>
        <a:effectLst/>
      </p:bgPr>
    </p:bg>
    <p:spTree>
      <p:nvGrpSpPr>
        <p:cNvPr id="1" name=""/>
        <p:cNvGrpSpPr/>
        <p:nvPr/>
      </p:nvGrpSpPr>
      <p:grpSpPr>
        <a:xfrm>
          <a:off x="0" y="0"/>
          <a:ext cx="0" cy="0"/>
          <a:chOff x="0" y="0"/>
          <a:chExt cx="0" cy="0"/>
        </a:xfrm>
      </p:grpSpPr>
      <p:sp>
        <p:nvSpPr>
          <p:cNvPr id="7" name="矩形 6"/>
          <p:cNvSpPr/>
          <p:nvPr/>
        </p:nvSpPr>
        <p:spPr>
          <a:xfrm>
            <a:off x="695325" y="542924"/>
            <a:ext cx="8419147" cy="91700"/>
          </a:xfrm>
          <a:custGeom>
            <a:avLst/>
            <a:gdLst>
              <a:gd name="connsiteX0" fmla="*/ 0 w 9144000"/>
              <a:gd name="connsiteY0" fmla="*/ 0 h 138968"/>
              <a:gd name="connsiteX1" fmla="*/ 9144000 w 9144000"/>
              <a:gd name="connsiteY1" fmla="*/ 0 h 138968"/>
              <a:gd name="connsiteX2" fmla="*/ 9144000 w 9144000"/>
              <a:gd name="connsiteY2" fmla="*/ 138968 h 138968"/>
              <a:gd name="connsiteX3" fmla="*/ 0 w 9144000"/>
              <a:gd name="connsiteY3" fmla="*/ 138968 h 138968"/>
              <a:gd name="connsiteX4" fmla="*/ 0 w 9144000"/>
              <a:gd name="connsiteY4" fmla="*/ 0 h 138968"/>
              <a:gd name="connsiteX0-1" fmla="*/ 0 w 9144000"/>
              <a:gd name="connsiteY0-2" fmla="*/ 0 h 138968"/>
              <a:gd name="connsiteX1-3" fmla="*/ 8412480 w 9144000"/>
              <a:gd name="connsiteY1-4" fmla="*/ 24384 h 138968"/>
              <a:gd name="connsiteX2-5" fmla="*/ 9144000 w 9144000"/>
              <a:gd name="connsiteY2-6" fmla="*/ 138968 h 138968"/>
              <a:gd name="connsiteX3-7" fmla="*/ 0 w 9144000"/>
              <a:gd name="connsiteY3-8" fmla="*/ 138968 h 138968"/>
              <a:gd name="connsiteX4-9" fmla="*/ 0 w 9144000"/>
              <a:gd name="connsiteY4-10" fmla="*/ 0 h 138968"/>
              <a:gd name="connsiteX0-11" fmla="*/ 0 w 8534400"/>
              <a:gd name="connsiteY0-12" fmla="*/ 0 h 151160"/>
              <a:gd name="connsiteX1-13" fmla="*/ 8412480 w 8534400"/>
              <a:gd name="connsiteY1-14" fmla="*/ 24384 h 151160"/>
              <a:gd name="connsiteX2-15" fmla="*/ 8534400 w 8534400"/>
              <a:gd name="connsiteY2-16" fmla="*/ 151160 h 151160"/>
              <a:gd name="connsiteX3-17" fmla="*/ 0 w 8534400"/>
              <a:gd name="connsiteY3-18" fmla="*/ 138968 h 151160"/>
              <a:gd name="connsiteX4-19" fmla="*/ 0 w 8534400"/>
              <a:gd name="connsiteY4-20" fmla="*/ 0 h 151160"/>
              <a:gd name="connsiteX0-21" fmla="*/ 0 w 8534400"/>
              <a:gd name="connsiteY0-22" fmla="*/ 0 h 151160"/>
              <a:gd name="connsiteX1-23" fmla="*/ 8424672 w 8534400"/>
              <a:gd name="connsiteY1-24" fmla="*/ 0 h 151160"/>
              <a:gd name="connsiteX2-25" fmla="*/ 8534400 w 8534400"/>
              <a:gd name="connsiteY2-26" fmla="*/ 151160 h 151160"/>
              <a:gd name="connsiteX3-27" fmla="*/ 0 w 8534400"/>
              <a:gd name="connsiteY3-28" fmla="*/ 138968 h 151160"/>
              <a:gd name="connsiteX4-29" fmla="*/ 0 w 8534400"/>
              <a:gd name="connsiteY4-30" fmla="*/ 0 h 151160"/>
              <a:gd name="connsiteX0-31" fmla="*/ 0 w 8439086"/>
              <a:gd name="connsiteY0-32" fmla="*/ 0 h 140235"/>
              <a:gd name="connsiteX1-33" fmla="*/ 8424672 w 8439086"/>
              <a:gd name="connsiteY1-34" fmla="*/ 0 h 140235"/>
              <a:gd name="connsiteX2-35" fmla="*/ 8439086 w 8439086"/>
              <a:gd name="connsiteY2-36" fmla="*/ 140235 h 140235"/>
              <a:gd name="connsiteX3-37" fmla="*/ 0 w 8439086"/>
              <a:gd name="connsiteY3-38" fmla="*/ 138968 h 140235"/>
              <a:gd name="connsiteX4-39" fmla="*/ 0 w 8439086"/>
              <a:gd name="connsiteY4-40" fmla="*/ 0 h 140235"/>
              <a:gd name="connsiteX0-41" fmla="*/ 0 w 8424789"/>
              <a:gd name="connsiteY0-42" fmla="*/ 0 h 140235"/>
              <a:gd name="connsiteX1-43" fmla="*/ 8424672 w 8424789"/>
              <a:gd name="connsiteY1-44" fmla="*/ 0 h 140235"/>
              <a:gd name="connsiteX2-45" fmla="*/ 8424789 w 8424789"/>
              <a:gd name="connsiteY2-46" fmla="*/ 140235 h 140235"/>
              <a:gd name="connsiteX3-47" fmla="*/ 0 w 8424789"/>
              <a:gd name="connsiteY3-48" fmla="*/ 138968 h 140235"/>
              <a:gd name="connsiteX4-49" fmla="*/ 0 w 8424789"/>
              <a:gd name="connsiteY4-50" fmla="*/ 0 h 140235"/>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8424789" h="140235">
                <a:moveTo>
                  <a:pt x="0" y="0"/>
                </a:moveTo>
                <a:lnTo>
                  <a:pt x="8424672" y="0"/>
                </a:lnTo>
                <a:lnTo>
                  <a:pt x="8424789" y="140235"/>
                </a:lnTo>
                <a:lnTo>
                  <a:pt x="0" y="138968"/>
                </a:lnTo>
                <a:lnTo>
                  <a:pt x="0" y="0"/>
                </a:lnTo>
                <a:close/>
              </a:path>
            </a:pathLst>
          </a:custGeom>
          <a:solidFill>
            <a:srgbClr val="1F4E79"/>
          </a:solidFill>
          <a:ln>
            <a:noFill/>
          </a:ln>
          <a:effectLst>
            <a:outerShdw blurRad="203200" dist="50800" dir="5400000" sx="105000" sy="105000" algn="ctr" rotWithShape="0">
              <a:srgbClr val="000000">
                <a:alpha val="3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文本框 7"/>
          <p:cNvSpPr txBox="1"/>
          <p:nvPr/>
        </p:nvSpPr>
        <p:spPr>
          <a:xfrm>
            <a:off x="857076" y="2210865"/>
            <a:ext cx="8006243" cy="829945"/>
          </a:xfrm>
          <a:prstGeom prst="rect">
            <a:avLst/>
          </a:prstGeom>
          <a:noFill/>
        </p:spPr>
        <p:txBody>
          <a:bodyPr wrap="square" rtlCol="0">
            <a:spAutoFit/>
          </a:bodyPr>
          <a:lstStyle/>
          <a:p>
            <a:pPr algn="ctr"/>
            <a:r>
              <a:rPr lang="en-US" altLang="zh-CN" sz="2400" b="1" dirty="0">
                <a:solidFill>
                  <a:srgbClr val="1F4E79"/>
                </a:solidFill>
                <a:latin typeface="Times New Roman" panose="02020603050405020304" pitchFamily="18" charset="0"/>
                <a:cs typeface="Times New Roman" panose="02020603050405020304" pitchFamily="18" charset="0"/>
              </a:rPr>
              <a:t>The Faces of Success: Beauty and Ugliness</a:t>
            </a:r>
            <a:endParaRPr lang="en-US" altLang="zh-CN" sz="2400" b="1" dirty="0">
              <a:solidFill>
                <a:srgbClr val="1F4E79"/>
              </a:solidFill>
              <a:latin typeface="Times New Roman" panose="02020603050405020304" pitchFamily="18" charset="0"/>
              <a:cs typeface="Times New Roman" panose="02020603050405020304" pitchFamily="18" charset="0"/>
            </a:endParaRPr>
          </a:p>
          <a:p>
            <a:pPr algn="ctr"/>
            <a:r>
              <a:rPr lang="en-US" altLang="zh-CN" sz="2400" b="1" dirty="0">
                <a:solidFill>
                  <a:srgbClr val="1F4E79"/>
                </a:solidFill>
                <a:latin typeface="Times New Roman" panose="02020603050405020304" pitchFamily="18" charset="0"/>
                <a:cs typeface="Times New Roman" panose="02020603050405020304" pitchFamily="18" charset="0"/>
              </a:rPr>
              <a:t>Premiums in e-Commerce Platforms</a:t>
            </a:r>
            <a:endParaRPr lang="en-US" altLang="zh-CN" sz="2400" b="1" dirty="0">
              <a:solidFill>
                <a:srgbClr val="1F4E79"/>
              </a:solidFill>
              <a:latin typeface="Times New Roman" panose="02020603050405020304" pitchFamily="18" charset="0"/>
              <a:cs typeface="Times New Roman" panose="02020603050405020304" pitchFamily="18" charset="0"/>
            </a:endParaRPr>
          </a:p>
        </p:txBody>
      </p:sp>
      <p:sp>
        <p:nvSpPr>
          <p:cNvPr id="9" name="圆角矩形 8"/>
          <p:cNvSpPr/>
          <p:nvPr/>
        </p:nvSpPr>
        <p:spPr>
          <a:xfrm>
            <a:off x="1642358" y="3380173"/>
            <a:ext cx="6210049" cy="352614"/>
          </a:xfrm>
          <a:prstGeom prst="roundRect">
            <a:avLst/>
          </a:prstGeom>
          <a:solidFill>
            <a:srgbClr val="1F4E79"/>
          </a:solidFill>
          <a:ln w="38100">
            <a:solidFill>
              <a:schemeClr val="bg1">
                <a:lumMod val="85000"/>
              </a:schemeClr>
            </a:solidFill>
          </a:ln>
          <a:effectLst>
            <a:outerShdw blurRad="50800" dist="38100" dir="2700000" algn="tl" rotWithShape="0">
              <a:schemeClr val="bg1">
                <a:lumMod val="50000"/>
                <a:alpha val="69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b="1" i="1" dirty="0">
                <a:latin typeface="Times New Roman" panose="02020603050405020304" pitchFamily="18" charset="0"/>
                <a:cs typeface="Times New Roman" panose="02020603050405020304" pitchFamily="18" charset="0"/>
              </a:rPr>
              <a:t>Journal of Marketing 2020</a:t>
            </a:r>
            <a:endParaRPr lang="en-US" altLang="zh-CN" sz="2400" b="1" dirty="0">
              <a:latin typeface="Times New Roman" panose="02020603050405020304" pitchFamily="18" charset="0"/>
              <a:cs typeface="Times New Roman" panose="02020603050405020304" pitchFamily="18" charset="0"/>
            </a:endParaRPr>
          </a:p>
        </p:txBody>
      </p:sp>
      <p:pic>
        <p:nvPicPr>
          <p:cNvPr id="16" name="图片 15"/>
          <p:cNvPicPr>
            <a:picLocks noChangeAspect="1"/>
          </p:cNvPicPr>
          <p:nvPr/>
        </p:nvPicPr>
        <p:blipFill>
          <a:blip r:embed="rId2"/>
          <a:stretch>
            <a:fillRect/>
          </a:stretch>
        </p:blipFill>
        <p:spPr>
          <a:xfrm>
            <a:off x="280681" y="3027473"/>
            <a:ext cx="9248434" cy="406943"/>
          </a:xfrm>
          <a:prstGeom prst="rect">
            <a:avLst/>
          </a:prstGeom>
        </p:spPr>
      </p:pic>
      <p:sp>
        <p:nvSpPr>
          <p:cNvPr id="18" name="文本框 17"/>
          <p:cNvSpPr txBox="1"/>
          <p:nvPr/>
        </p:nvSpPr>
        <p:spPr>
          <a:xfrm>
            <a:off x="3288919" y="4682836"/>
            <a:ext cx="2592288" cy="337185"/>
          </a:xfrm>
          <a:prstGeom prst="rect">
            <a:avLst/>
          </a:prstGeom>
          <a:noFill/>
        </p:spPr>
        <p:txBody>
          <a:bodyPr wrap="square" rtlCol="0">
            <a:spAutoFit/>
          </a:bodyPr>
          <a:lstStyle/>
          <a:p>
            <a:pPr algn="ctr"/>
            <a:r>
              <a:rPr lang="en-US" altLang="zh-CN" sz="1600" dirty="0">
                <a:solidFill>
                  <a:schemeClr val="bg1">
                    <a:lumMod val="50000"/>
                  </a:schemeClr>
                </a:solidFill>
                <a:latin typeface="+mn-ea"/>
              </a:rPr>
              <a:t>2020</a:t>
            </a:r>
            <a:r>
              <a:rPr lang="zh-CN" altLang="en-US" sz="1600" dirty="0">
                <a:solidFill>
                  <a:schemeClr val="bg1">
                    <a:lumMod val="50000"/>
                  </a:schemeClr>
                </a:solidFill>
                <a:latin typeface="+mn-ea"/>
              </a:rPr>
              <a:t>年</a:t>
            </a:r>
            <a:r>
              <a:rPr lang="en-US" altLang="zh-CN" sz="1600" dirty="0">
                <a:solidFill>
                  <a:schemeClr val="bg1">
                    <a:lumMod val="50000"/>
                  </a:schemeClr>
                </a:solidFill>
                <a:latin typeface="+mn-ea"/>
              </a:rPr>
              <a:t>5</a:t>
            </a:r>
            <a:r>
              <a:rPr lang="zh-CN" altLang="en-US" sz="1600" dirty="0">
                <a:solidFill>
                  <a:schemeClr val="bg1">
                    <a:lumMod val="50000"/>
                  </a:schemeClr>
                </a:solidFill>
                <a:latin typeface="+mn-ea"/>
              </a:rPr>
              <a:t>月</a:t>
            </a:r>
            <a:r>
              <a:rPr lang="en-US" altLang="zh-CN" sz="1600" dirty="0">
                <a:solidFill>
                  <a:schemeClr val="bg1">
                    <a:lumMod val="50000"/>
                  </a:schemeClr>
                </a:solidFill>
                <a:latin typeface="+mn-ea"/>
              </a:rPr>
              <a:t>21</a:t>
            </a:r>
            <a:r>
              <a:rPr lang="zh-CN" altLang="en-US" sz="1600" dirty="0">
                <a:solidFill>
                  <a:schemeClr val="bg1">
                    <a:lumMod val="50000"/>
                  </a:schemeClr>
                </a:solidFill>
                <a:latin typeface="+mn-ea"/>
              </a:rPr>
              <a:t>日</a:t>
            </a:r>
            <a:endParaRPr lang="zh-CN" altLang="en-US" sz="1600" dirty="0">
              <a:solidFill>
                <a:schemeClr val="bg1">
                  <a:lumMod val="50000"/>
                </a:schemeClr>
              </a:solidFill>
              <a:latin typeface="+mn-ea"/>
            </a:endParaRPr>
          </a:p>
        </p:txBody>
      </p:sp>
    </p:spTree>
  </p:cSld>
  <p:clrMapOvr>
    <a:masterClrMapping/>
  </p:clrMapOvr>
  <mc:AlternateContent xmlns:mc="http://schemas.openxmlformats.org/markup-compatibility/2006">
    <mc:Choice xmlns:p14="http://schemas.microsoft.com/office/powerpoint/2010/main" Requires="p14">
      <p:transition spd="slow" p14:dur="2000" advTm="8473"/>
    </mc:Choice>
    <mc:Fallback>
      <p:transition spd="slow" advTm="8473"/>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2" y="0"/>
            <a:ext cx="9144002" cy="573528"/>
          </a:xfrm>
          <a:prstGeom prst="rect">
            <a:avLst/>
          </a:prstGeom>
          <a:solidFill>
            <a:srgbClr val="1F4E79"/>
          </a:solidFill>
          <a:ln>
            <a:noFill/>
          </a:ln>
          <a:effectLst>
            <a:outerShdw blurRad="203200" dist="50800" dir="5400000" sx="105000" sy="105000" algn="ctr" rotWithShape="0">
              <a:srgbClr val="000000">
                <a:alpha val="3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任意多边形 2"/>
          <p:cNvSpPr/>
          <p:nvPr/>
        </p:nvSpPr>
        <p:spPr>
          <a:xfrm>
            <a:off x="-5327" y="109812"/>
            <a:ext cx="587288" cy="353906"/>
          </a:xfrm>
          <a:custGeom>
            <a:avLst/>
            <a:gdLst>
              <a:gd name="connsiteX0" fmla="*/ 0 w 710619"/>
              <a:gd name="connsiteY0" fmla="*/ 0 h 570968"/>
              <a:gd name="connsiteX1" fmla="*/ 425135 w 710619"/>
              <a:gd name="connsiteY1" fmla="*/ 0 h 570968"/>
              <a:gd name="connsiteX2" fmla="*/ 710619 w 710619"/>
              <a:gd name="connsiteY2" fmla="*/ 285484 h 570968"/>
              <a:gd name="connsiteX3" fmla="*/ 425135 w 710619"/>
              <a:gd name="connsiteY3" fmla="*/ 570968 h 570968"/>
              <a:gd name="connsiteX4" fmla="*/ 0 w 710619"/>
              <a:gd name="connsiteY4" fmla="*/ 570968 h 5709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10619" h="570968">
                <a:moveTo>
                  <a:pt x="0" y="0"/>
                </a:moveTo>
                <a:lnTo>
                  <a:pt x="425135" y="0"/>
                </a:lnTo>
                <a:lnTo>
                  <a:pt x="710619" y="285484"/>
                </a:lnTo>
                <a:lnTo>
                  <a:pt x="425135" y="570968"/>
                </a:lnTo>
                <a:lnTo>
                  <a:pt x="0" y="570968"/>
                </a:lnTo>
                <a:close/>
              </a:path>
            </a:pathLst>
          </a:cu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4" name="任意多边形 3"/>
          <p:cNvSpPr/>
          <p:nvPr/>
        </p:nvSpPr>
        <p:spPr>
          <a:xfrm>
            <a:off x="498024" y="109812"/>
            <a:ext cx="426476" cy="353906"/>
          </a:xfrm>
          <a:custGeom>
            <a:avLst/>
            <a:gdLst>
              <a:gd name="connsiteX0" fmla="*/ 0 w 654307"/>
              <a:gd name="connsiteY0" fmla="*/ 0 h 723958"/>
              <a:gd name="connsiteX1" fmla="*/ 292328 w 654307"/>
              <a:gd name="connsiteY1" fmla="*/ 0 h 723958"/>
              <a:gd name="connsiteX2" fmla="*/ 654307 w 654307"/>
              <a:gd name="connsiteY2" fmla="*/ 361979 h 723958"/>
              <a:gd name="connsiteX3" fmla="*/ 292328 w 654307"/>
              <a:gd name="connsiteY3" fmla="*/ 723958 h 723958"/>
              <a:gd name="connsiteX4" fmla="*/ 0 w 654307"/>
              <a:gd name="connsiteY4" fmla="*/ 723958 h 723958"/>
              <a:gd name="connsiteX5" fmla="*/ 361979 w 654307"/>
              <a:gd name="connsiteY5" fmla="*/ 361979 h 723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54307" h="723958">
                <a:moveTo>
                  <a:pt x="0" y="0"/>
                </a:moveTo>
                <a:lnTo>
                  <a:pt x="292328" y="0"/>
                </a:lnTo>
                <a:lnTo>
                  <a:pt x="654307" y="361979"/>
                </a:lnTo>
                <a:lnTo>
                  <a:pt x="292328" y="723958"/>
                </a:lnTo>
                <a:lnTo>
                  <a:pt x="0" y="723958"/>
                </a:lnTo>
                <a:lnTo>
                  <a:pt x="361979" y="361979"/>
                </a:lnTo>
                <a:close/>
              </a:path>
            </a:pathLst>
          </a:cu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5" name="文本框 4"/>
          <p:cNvSpPr txBox="1"/>
          <p:nvPr/>
        </p:nvSpPr>
        <p:spPr>
          <a:xfrm>
            <a:off x="-44777" y="66399"/>
            <a:ext cx="400523" cy="584775"/>
          </a:xfrm>
          <a:prstGeom prst="rect">
            <a:avLst/>
          </a:prstGeom>
          <a:noFill/>
        </p:spPr>
        <p:txBody>
          <a:bodyPr wrap="square" rtlCol="0">
            <a:spAutoFit/>
          </a:bodyPr>
          <a:lstStyle/>
          <a:p>
            <a:r>
              <a:rPr lang="en-US" altLang="zh-CN" sz="3200" dirty="0">
                <a:solidFill>
                  <a:srgbClr val="1F4E79"/>
                </a:solidFill>
              </a:rPr>
              <a:t>2</a:t>
            </a:r>
            <a:endParaRPr lang="zh-CN" altLang="en-US" sz="3200" dirty="0">
              <a:solidFill>
                <a:srgbClr val="1F4E79"/>
              </a:solidFill>
            </a:endParaRPr>
          </a:p>
        </p:txBody>
      </p:sp>
      <p:sp>
        <p:nvSpPr>
          <p:cNvPr id="6" name="文本框 5"/>
          <p:cNvSpPr txBox="1"/>
          <p:nvPr/>
        </p:nvSpPr>
        <p:spPr>
          <a:xfrm>
            <a:off x="871855" y="56515"/>
            <a:ext cx="7934960" cy="460375"/>
          </a:xfrm>
          <a:prstGeom prst="rect">
            <a:avLst/>
          </a:prstGeom>
          <a:noFill/>
        </p:spPr>
        <p:txBody>
          <a:bodyPr wrap="square" rtlCol="0">
            <a:spAutoFit/>
          </a:bodyPr>
          <a:lstStyle>
            <a:defPPr>
              <a:defRPr lang="zh-CN"/>
            </a:defPPr>
            <a:lvl1pPr>
              <a:defRPr sz="3200">
                <a:solidFill>
                  <a:srgbClr val="1F4E79"/>
                </a:solidFill>
              </a:defRPr>
            </a:lvl1pPr>
          </a:lstStyle>
          <a:p>
            <a:pPr lvl="0"/>
            <a:r>
              <a:rPr lang="en-US" altLang="zh-CN" sz="2400" b="1" dirty="0">
                <a:solidFill>
                  <a:schemeClr val="bg1"/>
                </a:solidFill>
                <a:latin typeface="Times New Roman" panose="02020603050405020304" pitchFamily="18" charset="0"/>
                <a:ea typeface="微软雅黑" panose="020B0503020204020204" charset="-122"/>
                <a:cs typeface="Times New Roman" panose="02020603050405020304" pitchFamily="18" charset="0"/>
              </a:rPr>
              <a:t>Theoretical Background</a:t>
            </a:r>
            <a:endParaRPr lang="en-US" altLang="zh-CN" sz="2400" b="1" dirty="0">
              <a:solidFill>
                <a:schemeClr val="bg1"/>
              </a:solidFill>
              <a:latin typeface="Times New Roman" panose="02020603050405020304" pitchFamily="18" charset="0"/>
              <a:ea typeface="微软雅黑" panose="020B0503020204020204" charset="-122"/>
              <a:cs typeface="Times New Roman" panose="02020603050405020304" pitchFamily="18" charset="0"/>
            </a:endParaRPr>
          </a:p>
        </p:txBody>
      </p:sp>
      <p:sp>
        <p:nvSpPr>
          <p:cNvPr id="8" name="矩形 7"/>
          <p:cNvSpPr/>
          <p:nvPr/>
        </p:nvSpPr>
        <p:spPr>
          <a:xfrm>
            <a:off x="288387" y="627734"/>
            <a:ext cx="8270669" cy="450850"/>
          </a:xfrm>
          <a:prstGeom prst="rect">
            <a:avLst/>
          </a:prstGeom>
        </p:spPr>
        <p:txBody>
          <a:bodyPr wrap="square">
            <a:spAutoFit/>
          </a:bodyPr>
          <a:lstStyle/>
          <a:p>
            <a:pPr algn="just">
              <a:lnSpc>
                <a:spcPct val="130000"/>
              </a:lnSpc>
            </a:pPr>
            <a:r>
              <a:rPr lang="en-US" altLang="zh-CN" sz="1400" b="1" i="1" dirty="0">
                <a:solidFill>
                  <a:schemeClr val="accent1">
                    <a:lumMod val="50000"/>
                  </a:schemeClr>
                </a:solidFill>
                <a:latin typeface="Times New Roman" panose="02020603050405020304" pitchFamily="18" charset="0"/>
                <a:cs typeface="Times New Roman" panose="02020603050405020304" pitchFamily="18" charset="0"/>
                <a:sym typeface="+mn-ea"/>
              </a:rPr>
              <a:t>Product Relevance</a:t>
            </a:r>
            <a:r>
              <a:rPr lang="en-US" altLang="zh-CN" b="1" i="1" dirty="0">
                <a:solidFill>
                  <a:schemeClr val="accent1">
                    <a:lumMod val="50000"/>
                  </a:schemeClr>
                </a:solidFill>
                <a:latin typeface="Times New Roman" panose="02020603050405020304" pitchFamily="18" charset="0"/>
                <a:cs typeface="Times New Roman" panose="02020603050405020304" pitchFamily="18" charset="0"/>
                <a:sym typeface="+mn-ea"/>
              </a:rPr>
              <a:t>  </a:t>
            </a:r>
            <a:endParaRPr lang="en-US" altLang="zh-CN" b="1" i="1" dirty="0">
              <a:solidFill>
                <a:schemeClr val="accent1">
                  <a:lumMod val="50000"/>
                </a:schemeClr>
              </a:solidFill>
              <a:latin typeface="Times New Roman" panose="02020603050405020304" pitchFamily="18" charset="0"/>
              <a:cs typeface="Times New Roman" panose="02020603050405020304" pitchFamily="18" charset="0"/>
              <a:sym typeface="+mn-ea"/>
            </a:endParaRPr>
          </a:p>
        </p:txBody>
      </p:sp>
      <p:sp>
        <p:nvSpPr>
          <p:cNvPr id="9" name="文本框 8"/>
          <p:cNvSpPr txBox="1"/>
          <p:nvPr/>
        </p:nvSpPr>
        <p:spPr>
          <a:xfrm>
            <a:off x="288290" y="1078865"/>
            <a:ext cx="8471535" cy="1799590"/>
          </a:xfrm>
          <a:prstGeom prst="rect">
            <a:avLst/>
          </a:prstGeom>
          <a:noFill/>
        </p:spPr>
        <p:txBody>
          <a:bodyPr wrap="square" rtlCol="0">
            <a:spAutoFit/>
          </a:bodyPr>
          <a:lstStyle/>
          <a:p>
            <a:pPr indent="0" algn="just">
              <a:spcAft>
                <a:spcPts val="600"/>
              </a:spcAft>
              <a:buFont typeface="Arial" panose="020B0604020202020204" pitchFamily="34" charset="0"/>
              <a:buNone/>
            </a:pPr>
            <a:r>
              <a:rPr lang="en-US" altLang="zh-CN" sz="1200">
                <a:latin typeface="Times New Roman" panose="02020603050405020304" pitchFamily="18" charset="0"/>
                <a:cs typeface="Times New Roman" panose="02020603050405020304" pitchFamily="18" charset="0"/>
              </a:rPr>
              <a:t>Attractive people are perceived as more fitting for positions in which a pleasing appearance and sociability are appreciated, whereas unattractive people are regarded as more competent in professions for which technical or professional expertise matters.</a:t>
            </a:r>
            <a:endParaRPr lang="en-US" altLang="zh-CN" sz="1200">
              <a:latin typeface="Times New Roman" panose="02020603050405020304" pitchFamily="18" charset="0"/>
              <a:cs typeface="Times New Roman" panose="02020603050405020304" pitchFamily="18" charset="0"/>
            </a:endParaRPr>
          </a:p>
          <a:p>
            <a:pPr indent="0" algn="just">
              <a:spcAft>
                <a:spcPts val="600"/>
              </a:spcAft>
              <a:buFont typeface="Arial" panose="020B0604020202020204" pitchFamily="34" charset="0"/>
              <a:buNone/>
            </a:pPr>
            <a:r>
              <a:rPr lang="en-US" altLang="zh-CN" sz="1200">
                <a:latin typeface="Times New Roman" panose="02020603050405020304" pitchFamily="18" charset="0"/>
                <a:cs typeface="Times New Roman" panose="02020603050405020304" pitchFamily="18" charset="0"/>
              </a:rPr>
              <a:t>According to the match-up hypothesis, endorsers of various degrees of attractiveness are more effective when their perceived ability and credibility are relevant for presenting and interpreting the products.</a:t>
            </a:r>
            <a:endParaRPr lang="en-US" altLang="zh-CN" sz="1200">
              <a:latin typeface="Times New Roman" panose="02020603050405020304" pitchFamily="18" charset="0"/>
              <a:cs typeface="Times New Roman" panose="02020603050405020304" pitchFamily="18" charset="0"/>
            </a:endParaRPr>
          </a:p>
          <a:p>
            <a:pPr indent="0" algn="just">
              <a:spcAft>
                <a:spcPts val="600"/>
              </a:spcAft>
              <a:buFont typeface="Arial" panose="020B0604020202020204" pitchFamily="34" charset="0"/>
              <a:buNone/>
            </a:pPr>
            <a:r>
              <a:rPr lang="en-US" altLang="zh-CN" sz="1200">
                <a:latin typeface="Times New Roman" panose="02020603050405020304" pitchFamily="18" charset="0"/>
                <a:cs typeface="Times New Roman" panose="02020603050405020304" pitchFamily="18" charset="0"/>
              </a:rPr>
              <a:t>Following this logic, we have:</a:t>
            </a:r>
            <a:endParaRPr lang="en-US" altLang="zh-CN" sz="1200">
              <a:latin typeface="Times New Roman" panose="02020603050405020304" pitchFamily="18" charset="0"/>
              <a:cs typeface="Times New Roman" panose="02020603050405020304" pitchFamily="18" charset="0"/>
            </a:endParaRPr>
          </a:p>
          <a:p>
            <a:pPr marL="285750" indent="-285750" algn="just">
              <a:spcAft>
                <a:spcPts val="600"/>
              </a:spcAft>
              <a:buFont typeface="Arial" panose="020B0604020202020204" pitchFamily="34" charset="0"/>
              <a:buChar char="•"/>
            </a:pPr>
            <a:r>
              <a:rPr lang="en-US" altLang="zh-CN" sz="1200" dirty="0">
                <a:latin typeface="Times New Roman" panose="02020603050405020304" pitchFamily="18" charset="0"/>
                <a:cs typeface="Times New Roman" panose="02020603050405020304" pitchFamily="18" charset="0"/>
              </a:rPr>
              <a:t>H4: Product relevance moderates the mediating effect of sociability (competence) between beauty (ugliness) premium and source credibility. (a) The mediating effect of sociability is stronger for attractive people selling appearance-relevant products, whereas (b) the mediating effect of competence is stronger for unattractive people selling expertise-relevant products.</a:t>
            </a:r>
            <a:endParaRPr lang="en-US" altLang="zh-CN" sz="1200" dirty="0">
              <a:latin typeface="Times New Roman" panose="02020603050405020304" pitchFamily="18" charset="0"/>
              <a:cs typeface="Times New Roman" panose="02020603050405020304" pitchFamily="18" charset="0"/>
            </a:endParaRPr>
          </a:p>
        </p:txBody>
      </p:sp>
      <p:pic>
        <p:nvPicPr>
          <p:cNvPr id="13" name="ECB019B1-382A-4266-B25C-5B523AA43C14-3" descr="qt_temp"/>
          <p:cNvPicPr>
            <a:picLocks noChangeAspect="1"/>
          </p:cNvPicPr>
          <p:nvPr/>
        </p:nvPicPr>
        <p:blipFill>
          <a:blip r:embed="rId1"/>
          <a:stretch>
            <a:fillRect/>
          </a:stretch>
        </p:blipFill>
        <p:spPr>
          <a:xfrm>
            <a:off x="1854200" y="2637790"/>
            <a:ext cx="5436235" cy="2505710"/>
          </a:xfrm>
          <a:prstGeom prst="rect">
            <a:avLst/>
          </a:prstGeom>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2" y="0"/>
            <a:ext cx="9144002" cy="573528"/>
          </a:xfrm>
          <a:prstGeom prst="rect">
            <a:avLst/>
          </a:prstGeom>
          <a:solidFill>
            <a:srgbClr val="1F4E79"/>
          </a:solidFill>
          <a:ln>
            <a:noFill/>
          </a:ln>
          <a:effectLst>
            <a:outerShdw blurRad="203200" dist="50800" dir="5400000" sx="105000" sy="105000" algn="ctr" rotWithShape="0">
              <a:srgbClr val="000000">
                <a:alpha val="3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任意多边形 2"/>
          <p:cNvSpPr/>
          <p:nvPr/>
        </p:nvSpPr>
        <p:spPr>
          <a:xfrm>
            <a:off x="-5327" y="109812"/>
            <a:ext cx="587288" cy="353906"/>
          </a:xfrm>
          <a:custGeom>
            <a:avLst/>
            <a:gdLst>
              <a:gd name="connsiteX0" fmla="*/ 0 w 710619"/>
              <a:gd name="connsiteY0" fmla="*/ 0 h 570968"/>
              <a:gd name="connsiteX1" fmla="*/ 425135 w 710619"/>
              <a:gd name="connsiteY1" fmla="*/ 0 h 570968"/>
              <a:gd name="connsiteX2" fmla="*/ 710619 w 710619"/>
              <a:gd name="connsiteY2" fmla="*/ 285484 h 570968"/>
              <a:gd name="connsiteX3" fmla="*/ 425135 w 710619"/>
              <a:gd name="connsiteY3" fmla="*/ 570968 h 570968"/>
              <a:gd name="connsiteX4" fmla="*/ 0 w 710619"/>
              <a:gd name="connsiteY4" fmla="*/ 570968 h 5709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10619" h="570968">
                <a:moveTo>
                  <a:pt x="0" y="0"/>
                </a:moveTo>
                <a:lnTo>
                  <a:pt x="425135" y="0"/>
                </a:lnTo>
                <a:lnTo>
                  <a:pt x="710619" y="285484"/>
                </a:lnTo>
                <a:lnTo>
                  <a:pt x="425135" y="570968"/>
                </a:lnTo>
                <a:lnTo>
                  <a:pt x="0" y="570968"/>
                </a:lnTo>
                <a:close/>
              </a:path>
            </a:pathLst>
          </a:cu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4" name="任意多边形 3"/>
          <p:cNvSpPr/>
          <p:nvPr/>
        </p:nvSpPr>
        <p:spPr>
          <a:xfrm>
            <a:off x="498024" y="109812"/>
            <a:ext cx="426476" cy="353906"/>
          </a:xfrm>
          <a:custGeom>
            <a:avLst/>
            <a:gdLst>
              <a:gd name="connsiteX0" fmla="*/ 0 w 654307"/>
              <a:gd name="connsiteY0" fmla="*/ 0 h 723958"/>
              <a:gd name="connsiteX1" fmla="*/ 292328 w 654307"/>
              <a:gd name="connsiteY1" fmla="*/ 0 h 723958"/>
              <a:gd name="connsiteX2" fmla="*/ 654307 w 654307"/>
              <a:gd name="connsiteY2" fmla="*/ 361979 h 723958"/>
              <a:gd name="connsiteX3" fmla="*/ 292328 w 654307"/>
              <a:gd name="connsiteY3" fmla="*/ 723958 h 723958"/>
              <a:gd name="connsiteX4" fmla="*/ 0 w 654307"/>
              <a:gd name="connsiteY4" fmla="*/ 723958 h 723958"/>
              <a:gd name="connsiteX5" fmla="*/ 361979 w 654307"/>
              <a:gd name="connsiteY5" fmla="*/ 361979 h 723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54307" h="723958">
                <a:moveTo>
                  <a:pt x="0" y="0"/>
                </a:moveTo>
                <a:lnTo>
                  <a:pt x="292328" y="0"/>
                </a:lnTo>
                <a:lnTo>
                  <a:pt x="654307" y="361979"/>
                </a:lnTo>
                <a:lnTo>
                  <a:pt x="292328" y="723958"/>
                </a:lnTo>
                <a:lnTo>
                  <a:pt x="0" y="723958"/>
                </a:lnTo>
                <a:lnTo>
                  <a:pt x="361979" y="361979"/>
                </a:lnTo>
                <a:close/>
              </a:path>
            </a:pathLst>
          </a:cu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5" name="文本框 4"/>
          <p:cNvSpPr txBox="1"/>
          <p:nvPr/>
        </p:nvSpPr>
        <p:spPr>
          <a:xfrm>
            <a:off x="-44777" y="66399"/>
            <a:ext cx="400523" cy="584775"/>
          </a:xfrm>
          <a:prstGeom prst="rect">
            <a:avLst/>
          </a:prstGeom>
          <a:noFill/>
        </p:spPr>
        <p:txBody>
          <a:bodyPr wrap="square" rtlCol="0">
            <a:spAutoFit/>
          </a:bodyPr>
          <a:lstStyle/>
          <a:p>
            <a:r>
              <a:rPr lang="en-US" altLang="zh-CN" sz="3200" dirty="0">
                <a:solidFill>
                  <a:srgbClr val="1F4E79"/>
                </a:solidFill>
              </a:rPr>
              <a:t>2</a:t>
            </a:r>
            <a:endParaRPr lang="zh-CN" altLang="en-US" sz="3200" dirty="0">
              <a:solidFill>
                <a:srgbClr val="1F4E79"/>
              </a:solidFill>
            </a:endParaRPr>
          </a:p>
        </p:txBody>
      </p:sp>
      <p:sp>
        <p:nvSpPr>
          <p:cNvPr id="6" name="文本框 5"/>
          <p:cNvSpPr txBox="1"/>
          <p:nvPr/>
        </p:nvSpPr>
        <p:spPr>
          <a:xfrm>
            <a:off x="892810" y="56515"/>
            <a:ext cx="7934960" cy="460375"/>
          </a:xfrm>
          <a:prstGeom prst="rect">
            <a:avLst/>
          </a:prstGeom>
          <a:noFill/>
        </p:spPr>
        <p:txBody>
          <a:bodyPr wrap="square" rtlCol="0">
            <a:spAutoFit/>
          </a:bodyPr>
          <a:lstStyle>
            <a:defPPr>
              <a:defRPr lang="zh-CN"/>
            </a:defPPr>
            <a:lvl1pPr>
              <a:defRPr sz="3200">
                <a:solidFill>
                  <a:srgbClr val="1F4E79"/>
                </a:solidFill>
              </a:defRPr>
            </a:lvl1pPr>
          </a:lstStyle>
          <a:p>
            <a:pPr lvl="0"/>
            <a:r>
              <a:rPr lang="en-US" altLang="zh-CN" sz="2400" b="1" dirty="0">
                <a:solidFill>
                  <a:schemeClr val="bg1"/>
                </a:solidFill>
                <a:latin typeface="Times New Roman" panose="02020603050405020304" pitchFamily="18" charset="0"/>
                <a:ea typeface="微软雅黑" panose="020B0503020204020204" charset="-122"/>
                <a:cs typeface="Times New Roman" panose="02020603050405020304" pitchFamily="18" charset="0"/>
              </a:rPr>
              <a:t>Theoretical Background</a:t>
            </a:r>
            <a:endParaRPr lang="en-US" altLang="zh-CN" sz="2400" b="1" dirty="0">
              <a:solidFill>
                <a:schemeClr val="bg1"/>
              </a:solidFill>
              <a:latin typeface="Times New Roman" panose="02020603050405020304" pitchFamily="18" charset="0"/>
              <a:ea typeface="微软雅黑" panose="020B0503020204020204" charset="-122"/>
              <a:cs typeface="Times New Roman" panose="02020603050405020304" pitchFamily="18" charset="0"/>
            </a:endParaRPr>
          </a:p>
        </p:txBody>
      </p:sp>
      <p:sp>
        <p:nvSpPr>
          <p:cNvPr id="8" name="矩形 7"/>
          <p:cNvSpPr/>
          <p:nvPr/>
        </p:nvSpPr>
        <p:spPr>
          <a:xfrm>
            <a:off x="288387" y="516609"/>
            <a:ext cx="8270669" cy="450850"/>
          </a:xfrm>
          <a:prstGeom prst="rect">
            <a:avLst/>
          </a:prstGeom>
        </p:spPr>
        <p:txBody>
          <a:bodyPr wrap="square">
            <a:spAutoFit/>
          </a:bodyPr>
          <a:lstStyle/>
          <a:p>
            <a:pPr algn="just">
              <a:lnSpc>
                <a:spcPct val="130000"/>
              </a:lnSpc>
            </a:pPr>
            <a:r>
              <a:rPr lang="en-US" altLang="zh-CN" sz="1400" b="1" i="1" dirty="0">
                <a:solidFill>
                  <a:schemeClr val="accent1">
                    <a:lumMod val="50000"/>
                  </a:schemeClr>
                </a:solidFill>
                <a:latin typeface="Times New Roman" panose="02020603050405020304" pitchFamily="18" charset="0"/>
                <a:cs typeface="Times New Roman" panose="02020603050405020304" pitchFamily="18" charset="0"/>
                <a:sym typeface="+mn-ea"/>
              </a:rPr>
              <a:t>Gender Differences</a:t>
            </a:r>
            <a:r>
              <a:rPr lang="en-US" altLang="zh-CN" b="1" i="1" dirty="0">
                <a:solidFill>
                  <a:schemeClr val="accent1">
                    <a:lumMod val="50000"/>
                  </a:schemeClr>
                </a:solidFill>
                <a:latin typeface="Times New Roman" panose="02020603050405020304" pitchFamily="18" charset="0"/>
                <a:cs typeface="Times New Roman" panose="02020603050405020304" pitchFamily="18" charset="0"/>
                <a:sym typeface="+mn-ea"/>
              </a:rPr>
              <a:t> </a:t>
            </a:r>
            <a:endParaRPr lang="en-US" altLang="zh-CN" b="1" i="1" dirty="0">
              <a:solidFill>
                <a:schemeClr val="accent1">
                  <a:lumMod val="50000"/>
                </a:schemeClr>
              </a:solidFill>
              <a:latin typeface="Times New Roman" panose="02020603050405020304" pitchFamily="18" charset="0"/>
              <a:cs typeface="Times New Roman" panose="02020603050405020304" pitchFamily="18" charset="0"/>
              <a:sym typeface="+mn-ea"/>
            </a:endParaRPr>
          </a:p>
        </p:txBody>
      </p:sp>
      <p:sp>
        <p:nvSpPr>
          <p:cNvPr id="9" name="文本框 8"/>
          <p:cNvSpPr txBox="1"/>
          <p:nvPr/>
        </p:nvSpPr>
        <p:spPr>
          <a:xfrm>
            <a:off x="288290" y="892175"/>
            <a:ext cx="8471535" cy="1983740"/>
          </a:xfrm>
          <a:prstGeom prst="rect">
            <a:avLst/>
          </a:prstGeom>
          <a:noFill/>
        </p:spPr>
        <p:txBody>
          <a:bodyPr wrap="square" rtlCol="0">
            <a:spAutoFit/>
          </a:bodyPr>
          <a:lstStyle/>
          <a:p>
            <a:pPr indent="0" algn="just">
              <a:spcAft>
                <a:spcPts val="600"/>
              </a:spcAft>
              <a:buFont typeface="Arial" panose="020B0604020202020204" pitchFamily="34" charset="0"/>
              <a:buNone/>
            </a:pPr>
            <a:r>
              <a:rPr lang="en-US" altLang="zh-CN" sz="1200">
                <a:latin typeface="Times New Roman" panose="02020603050405020304" pitchFamily="18" charset="0"/>
                <a:cs typeface="Times New Roman" panose="02020603050405020304" pitchFamily="18" charset="0"/>
              </a:rPr>
              <a:t>Due to the opposites attract principle, studies have found that people are more subject to the influence of attractiveness in the opposite sex. Thus, we expect that beauty and ugliness premiums are stronger in a </a:t>
            </a:r>
            <a:r>
              <a:rPr lang="en-US" altLang="zh-CN" sz="1200" b="1">
                <a:latin typeface="Times New Roman" panose="02020603050405020304" pitchFamily="18" charset="0"/>
                <a:cs typeface="Times New Roman" panose="02020603050405020304" pitchFamily="18" charset="0"/>
              </a:rPr>
              <a:t>cross-gender context</a:t>
            </a:r>
            <a:r>
              <a:rPr lang="en-US" altLang="zh-CN" sz="1200">
                <a:latin typeface="Times New Roman" panose="02020603050405020304" pitchFamily="18" charset="0"/>
                <a:cs typeface="Times New Roman" panose="02020603050405020304" pitchFamily="18" charset="0"/>
              </a:rPr>
              <a:t> than in a same-gender one.</a:t>
            </a:r>
            <a:endParaRPr lang="en-US" altLang="zh-CN" sz="1200">
              <a:latin typeface="Times New Roman" panose="02020603050405020304" pitchFamily="18" charset="0"/>
              <a:cs typeface="Times New Roman" panose="02020603050405020304" pitchFamily="18" charset="0"/>
            </a:endParaRPr>
          </a:p>
          <a:p>
            <a:pPr indent="0" algn="just">
              <a:spcAft>
                <a:spcPts val="600"/>
              </a:spcAft>
              <a:buFont typeface="Arial" panose="020B0604020202020204" pitchFamily="34" charset="0"/>
              <a:buNone/>
            </a:pPr>
            <a:r>
              <a:rPr lang="en-US" altLang="zh-CN" sz="1200">
                <a:latin typeface="Times New Roman" panose="02020603050405020304" pitchFamily="18" charset="0"/>
                <a:cs typeface="Times New Roman" panose="02020603050405020304" pitchFamily="18" charset="0"/>
              </a:rPr>
              <a:t>Studies of evolutionary psychology indicate that </a:t>
            </a:r>
            <a:r>
              <a:rPr lang="en-US" altLang="zh-CN" sz="1200" b="1">
                <a:latin typeface="Times New Roman" panose="02020603050405020304" pitchFamily="18" charset="0"/>
                <a:cs typeface="Times New Roman" panose="02020603050405020304" pitchFamily="18" charset="0"/>
              </a:rPr>
              <a:t>men place greater importance on female attractiveness</a:t>
            </a:r>
            <a:r>
              <a:rPr lang="en-US" altLang="zh-CN" sz="1200">
                <a:latin typeface="Times New Roman" panose="02020603050405020304" pitchFamily="18" charset="0"/>
                <a:cs typeface="Times New Roman" panose="02020603050405020304" pitchFamily="18" charset="0"/>
              </a:rPr>
              <a:t>, so male consumers are more likely to award a beauty premium to attractive female sellers. </a:t>
            </a:r>
            <a:endParaRPr lang="en-US" altLang="zh-CN" sz="1200">
              <a:latin typeface="Times New Roman" panose="02020603050405020304" pitchFamily="18" charset="0"/>
              <a:cs typeface="Times New Roman" panose="02020603050405020304" pitchFamily="18" charset="0"/>
            </a:endParaRPr>
          </a:p>
          <a:p>
            <a:pPr indent="0" algn="just">
              <a:spcAft>
                <a:spcPts val="600"/>
              </a:spcAft>
              <a:buFont typeface="Arial" panose="020B0604020202020204" pitchFamily="34" charset="0"/>
              <a:buNone/>
            </a:pPr>
            <a:r>
              <a:rPr lang="en-US" altLang="zh-CN" sz="1200">
                <a:latin typeface="Times New Roman" panose="02020603050405020304" pitchFamily="18" charset="0"/>
                <a:cs typeface="Times New Roman" panose="02020603050405020304" pitchFamily="18" charset="0"/>
              </a:rPr>
              <a:t>However, although </a:t>
            </a:r>
            <a:r>
              <a:rPr lang="en-US" altLang="zh-CN" sz="1200" b="1">
                <a:latin typeface="Times New Roman" panose="02020603050405020304" pitchFamily="18" charset="0"/>
                <a:cs typeface="Times New Roman" panose="02020603050405020304" pitchFamily="18" charset="0"/>
              </a:rPr>
              <a:t>women </a:t>
            </a:r>
            <a:r>
              <a:rPr lang="en-US" altLang="zh-CN" sz="1200">
                <a:latin typeface="Times New Roman" panose="02020603050405020304" pitchFamily="18" charset="0"/>
                <a:cs typeface="Times New Roman" panose="02020603050405020304" pitchFamily="18" charset="0"/>
              </a:rPr>
              <a:t>may value attractiveness in men, they </a:t>
            </a:r>
            <a:r>
              <a:rPr lang="en-US" altLang="zh-CN" sz="1200" b="1">
                <a:latin typeface="Times New Roman" panose="02020603050405020304" pitchFamily="18" charset="0"/>
                <a:cs typeface="Times New Roman" panose="02020603050405020304" pitchFamily="18" charset="0"/>
              </a:rPr>
              <a:t>are more likely to prioritize other considerations</a:t>
            </a:r>
            <a:r>
              <a:rPr lang="en-US" altLang="zh-CN" sz="1200">
                <a:latin typeface="Times New Roman" panose="02020603050405020304" pitchFamily="18" charset="0"/>
                <a:cs typeface="Times New Roman" panose="02020603050405020304" pitchFamily="18" charset="0"/>
              </a:rPr>
              <a:t> and place greater emphasis on competence and favor status and intelligence in men because these qualities indicate the ability to acquire resources and provide security.</a:t>
            </a:r>
            <a:endParaRPr lang="en-US" altLang="zh-CN" sz="1200">
              <a:latin typeface="Times New Roman" panose="02020603050405020304" pitchFamily="18" charset="0"/>
              <a:cs typeface="Times New Roman" panose="02020603050405020304" pitchFamily="18" charset="0"/>
            </a:endParaRPr>
          </a:p>
          <a:p>
            <a:pPr marL="285750" indent="-285750" algn="just">
              <a:spcAft>
                <a:spcPts val="600"/>
              </a:spcAft>
              <a:buFont typeface="Arial" panose="020B0604020202020204" pitchFamily="34" charset="0"/>
              <a:buChar char="•"/>
            </a:pPr>
            <a:r>
              <a:rPr lang="en-US" altLang="zh-CN" sz="1200" dirty="0">
                <a:latin typeface="Times New Roman" panose="02020603050405020304" pitchFamily="18" charset="0"/>
                <a:cs typeface="Times New Roman" panose="02020603050405020304" pitchFamily="18" charset="0"/>
              </a:rPr>
              <a:t>H5: Compared with a same-gender setting, (a) the mediating effect of sociability for attractive female sellers is stronger for male buyers and (b) the mediating effect of competence for unattractive male sellers is stronger for female buyers.</a:t>
            </a:r>
            <a:endParaRPr lang="en-US" altLang="zh-CN" sz="1200" dirty="0">
              <a:latin typeface="Times New Roman" panose="02020603050405020304" pitchFamily="18" charset="0"/>
              <a:cs typeface="Times New Roman" panose="02020603050405020304" pitchFamily="18" charset="0"/>
            </a:endParaRPr>
          </a:p>
        </p:txBody>
      </p:sp>
      <p:pic>
        <p:nvPicPr>
          <p:cNvPr id="7" name="图片 6"/>
          <p:cNvPicPr>
            <a:picLocks noChangeAspect="1"/>
          </p:cNvPicPr>
          <p:nvPr/>
        </p:nvPicPr>
        <p:blipFill>
          <a:blip r:embed="rId1"/>
          <a:stretch>
            <a:fillRect/>
          </a:stretch>
        </p:blipFill>
        <p:spPr>
          <a:xfrm>
            <a:off x="1348740" y="3116580"/>
            <a:ext cx="6350000" cy="1716405"/>
          </a:xfrm>
          <a:prstGeom prst="rect">
            <a:avLst/>
          </a:prstGeom>
        </p:spPr>
      </p:pic>
      <p:sp>
        <p:nvSpPr>
          <p:cNvPr id="10" name="矩形 9"/>
          <p:cNvSpPr/>
          <p:nvPr/>
        </p:nvSpPr>
        <p:spPr>
          <a:xfrm>
            <a:off x="288387" y="2745459"/>
            <a:ext cx="8270669" cy="370840"/>
          </a:xfrm>
          <a:prstGeom prst="rect">
            <a:avLst/>
          </a:prstGeom>
        </p:spPr>
        <p:txBody>
          <a:bodyPr wrap="square">
            <a:spAutoFit/>
          </a:bodyPr>
          <a:p>
            <a:pPr algn="just">
              <a:lnSpc>
                <a:spcPct val="130000"/>
              </a:lnSpc>
            </a:pPr>
            <a:r>
              <a:rPr lang="en-US" altLang="zh-CN" sz="1400" b="1" i="1" dirty="0">
                <a:solidFill>
                  <a:schemeClr val="accent1">
                    <a:lumMod val="50000"/>
                  </a:schemeClr>
                </a:solidFill>
                <a:latin typeface="Times New Roman" panose="02020603050405020304" pitchFamily="18" charset="0"/>
                <a:cs typeface="Times New Roman" panose="02020603050405020304" pitchFamily="18" charset="0"/>
                <a:sym typeface="+mn-ea"/>
              </a:rPr>
              <a:t>Total Research Framework: </a:t>
            </a:r>
            <a:endParaRPr lang="en-US" altLang="zh-CN" sz="1400" b="1" i="1" dirty="0">
              <a:solidFill>
                <a:schemeClr val="accent1">
                  <a:lumMod val="50000"/>
                </a:schemeClr>
              </a:solidFill>
              <a:latin typeface="Times New Roman" panose="02020603050405020304" pitchFamily="18" charset="0"/>
              <a:cs typeface="Times New Roman" panose="02020603050405020304" pitchFamily="18" charset="0"/>
              <a:sym typeface="+mn-ea"/>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2" y="0"/>
            <a:ext cx="9144002" cy="573528"/>
          </a:xfrm>
          <a:prstGeom prst="rect">
            <a:avLst/>
          </a:prstGeom>
          <a:solidFill>
            <a:srgbClr val="1F4E79"/>
          </a:solidFill>
          <a:ln>
            <a:noFill/>
          </a:ln>
          <a:effectLst>
            <a:outerShdw blurRad="203200" dist="50800" dir="5400000" sx="105000" sy="105000" algn="ctr" rotWithShape="0">
              <a:srgbClr val="000000">
                <a:alpha val="3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任意多边形 2"/>
          <p:cNvSpPr/>
          <p:nvPr/>
        </p:nvSpPr>
        <p:spPr>
          <a:xfrm>
            <a:off x="-5327" y="109812"/>
            <a:ext cx="587288" cy="353906"/>
          </a:xfrm>
          <a:custGeom>
            <a:avLst/>
            <a:gdLst>
              <a:gd name="connsiteX0" fmla="*/ 0 w 710619"/>
              <a:gd name="connsiteY0" fmla="*/ 0 h 570968"/>
              <a:gd name="connsiteX1" fmla="*/ 425135 w 710619"/>
              <a:gd name="connsiteY1" fmla="*/ 0 h 570968"/>
              <a:gd name="connsiteX2" fmla="*/ 710619 w 710619"/>
              <a:gd name="connsiteY2" fmla="*/ 285484 h 570968"/>
              <a:gd name="connsiteX3" fmla="*/ 425135 w 710619"/>
              <a:gd name="connsiteY3" fmla="*/ 570968 h 570968"/>
              <a:gd name="connsiteX4" fmla="*/ 0 w 710619"/>
              <a:gd name="connsiteY4" fmla="*/ 570968 h 5709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10619" h="570968">
                <a:moveTo>
                  <a:pt x="0" y="0"/>
                </a:moveTo>
                <a:lnTo>
                  <a:pt x="425135" y="0"/>
                </a:lnTo>
                <a:lnTo>
                  <a:pt x="710619" y="285484"/>
                </a:lnTo>
                <a:lnTo>
                  <a:pt x="425135" y="570968"/>
                </a:lnTo>
                <a:lnTo>
                  <a:pt x="0" y="570968"/>
                </a:lnTo>
                <a:close/>
              </a:path>
            </a:pathLst>
          </a:cu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4" name="任意多边形 3"/>
          <p:cNvSpPr/>
          <p:nvPr/>
        </p:nvSpPr>
        <p:spPr>
          <a:xfrm>
            <a:off x="498024" y="109812"/>
            <a:ext cx="426476" cy="353906"/>
          </a:xfrm>
          <a:custGeom>
            <a:avLst/>
            <a:gdLst>
              <a:gd name="connsiteX0" fmla="*/ 0 w 654307"/>
              <a:gd name="connsiteY0" fmla="*/ 0 h 723958"/>
              <a:gd name="connsiteX1" fmla="*/ 292328 w 654307"/>
              <a:gd name="connsiteY1" fmla="*/ 0 h 723958"/>
              <a:gd name="connsiteX2" fmla="*/ 654307 w 654307"/>
              <a:gd name="connsiteY2" fmla="*/ 361979 h 723958"/>
              <a:gd name="connsiteX3" fmla="*/ 292328 w 654307"/>
              <a:gd name="connsiteY3" fmla="*/ 723958 h 723958"/>
              <a:gd name="connsiteX4" fmla="*/ 0 w 654307"/>
              <a:gd name="connsiteY4" fmla="*/ 723958 h 723958"/>
              <a:gd name="connsiteX5" fmla="*/ 361979 w 654307"/>
              <a:gd name="connsiteY5" fmla="*/ 361979 h 723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54307" h="723958">
                <a:moveTo>
                  <a:pt x="0" y="0"/>
                </a:moveTo>
                <a:lnTo>
                  <a:pt x="292328" y="0"/>
                </a:lnTo>
                <a:lnTo>
                  <a:pt x="654307" y="361979"/>
                </a:lnTo>
                <a:lnTo>
                  <a:pt x="292328" y="723958"/>
                </a:lnTo>
                <a:lnTo>
                  <a:pt x="0" y="723958"/>
                </a:lnTo>
                <a:lnTo>
                  <a:pt x="361979" y="361979"/>
                </a:lnTo>
                <a:close/>
              </a:path>
            </a:pathLst>
          </a:cu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5" name="文本框 4"/>
          <p:cNvSpPr txBox="1"/>
          <p:nvPr/>
        </p:nvSpPr>
        <p:spPr>
          <a:xfrm>
            <a:off x="-44777" y="66399"/>
            <a:ext cx="400523" cy="584775"/>
          </a:xfrm>
          <a:prstGeom prst="rect">
            <a:avLst/>
          </a:prstGeom>
          <a:noFill/>
        </p:spPr>
        <p:txBody>
          <a:bodyPr wrap="square" rtlCol="0">
            <a:spAutoFit/>
          </a:bodyPr>
          <a:lstStyle/>
          <a:p>
            <a:r>
              <a:rPr lang="en-US" altLang="zh-CN" sz="3200" dirty="0">
                <a:solidFill>
                  <a:srgbClr val="1F4E79"/>
                </a:solidFill>
              </a:rPr>
              <a:t>3</a:t>
            </a:r>
            <a:endParaRPr lang="en-US" altLang="zh-CN" sz="3200" dirty="0">
              <a:solidFill>
                <a:srgbClr val="1F4E79"/>
              </a:solidFill>
            </a:endParaRPr>
          </a:p>
        </p:txBody>
      </p:sp>
      <p:sp>
        <p:nvSpPr>
          <p:cNvPr id="6" name="文本框 5"/>
          <p:cNvSpPr txBox="1"/>
          <p:nvPr/>
        </p:nvSpPr>
        <p:spPr>
          <a:xfrm>
            <a:off x="820385" y="56515"/>
            <a:ext cx="9411632" cy="460375"/>
          </a:xfrm>
          <a:prstGeom prst="rect">
            <a:avLst/>
          </a:prstGeom>
          <a:noFill/>
        </p:spPr>
        <p:txBody>
          <a:bodyPr wrap="square" rtlCol="0">
            <a:spAutoFit/>
          </a:bodyPr>
          <a:lstStyle>
            <a:defPPr>
              <a:defRPr lang="zh-CN"/>
            </a:defPPr>
            <a:lvl1pPr>
              <a:defRPr sz="3200">
                <a:solidFill>
                  <a:srgbClr val="1F4E79"/>
                </a:solidFill>
              </a:defRPr>
            </a:lvl1pPr>
          </a:lstStyle>
          <a:p>
            <a:pPr lvl="0"/>
            <a:r>
              <a:rPr lang="en-US" altLang="zh-CN" sz="2400" b="1" dirty="0">
                <a:solidFill>
                  <a:schemeClr val="bg1"/>
                </a:solidFill>
                <a:latin typeface="Times New Roman" panose="02020603050405020304" pitchFamily="18" charset="0"/>
                <a:ea typeface="微软雅黑" panose="020B0503020204020204" charset="-122"/>
                <a:cs typeface="Times New Roman" panose="02020603050405020304" pitchFamily="18" charset="0"/>
              </a:rPr>
              <a:t>Study 1: Field Experiment</a:t>
            </a:r>
            <a:endParaRPr lang="en-US" altLang="zh-CN" sz="2400" b="1" dirty="0">
              <a:solidFill>
                <a:schemeClr val="bg1"/>
              </a:solidFill>
              <a:latin typeface="Times New Roman" panose="02020603050405020304" pitchFamily="18" charset="0"/>
              <a:ea typeface="微软雅黑" panose="020B0503020204020204" charset="-122"/>
              <a:cs typeface="Times New Roman" panose="02020603050405020304" pitchFamily="18" charset="0"/>
            </a:endParaRPr>
          </a:p>
        </p:txBody>
      </p:sp>
      <p:sp>
        <p:nvSpPr>
          <p:cNvPr id="8" name="矩形 7"/>
          <p:cNvSpPr/>
          <p:nvPr/>
        </p:nvSpPr>
        <p:spPr>
          <a:xfrm>
            <a:off x="277495" y="730250"/>
            <a:ext cx="8650605" cy="3907790"/>
          </a:xfrm>
          <a:prstGeom prst="rect">
            <a:avLst/>
          </a:prstGeom>
        </p:spPr>
        <p:txBody>
          <a:bodyPr wrap="square">
            <a:spAutoFit/>
          </a:bodyPr>
          <a:lstStyle/>
          <a:p>
            <a:pPr indent="-457200" algn="just">
              <a:spcAft>
                <a:spcPts val="600"/>
              </a:spcAft>
            </a:pPr>
            <a:r>
              <a:rPr lang="en-US" altLang="zh-CN" sz="1600" b="1" i="1" dirty="0">
                <a:solidFill>
                  <a:schemeClr val="accent1">
                    <a:lumMod val="50000"/>
                  </a:schemeClr>
                </a:solidFill>
                <a:latin typeface="Times New Roman" panose="02020603050405020304" pitchFamily="18" charset="0"/>
                <a:cs typeface="Times New Roman" panose="02020603050405020304" pitchFamily="18" charset="0"/>
              </a:rPr>
              <a:t>Assessing Facial Attractiveness with Machine Learning:</a:t>
            </a:r>
            <a:endParaRPr lang="en-US" altLang="zh-CN" sz="1600" b="1" i="1" dirty="0">
              <a:solidFill>
                <a:schemeClr val="accent1">
                  <a:lumMod val="50000"/>
                </a:schemeClr>
              </a:solidFill>
              <a:latin typeface="Times New Roman" panose="02020603050405020304" pitchFamily="18" charset="0"/>
              <a:cs typeface="Times New Roman" panose="02020603050405020304" pitchFamily="18" charset="0"/>
            </a:endParaRPr>
          </a:p>
          <a:p>
            <a:pPr indent="-457200" algn="just">
              <a:spcAft>
                <a:spcPts val="600"/>
              </a:spcAft>
            </a:pPr>
            <a:r>
              <a:rPr lang="en-US" altLang="zh-CN" sz="1400" b="1" i="1" dirty="0">
                <a:solidFill>
                  <a:schemeClr val="accent1">
                    <a:lumMod val="50000"/>
                  </a:schemeClr>
                </a:solidFill>
                <a:latin typeface="Times New Roman" panose="02020603050405020304" pitchFamily="18" charset="0"/>
                <a:cs typeface="Times New Roman" panose="02020603050405020304" pitchFamily="18" charset="0"/>
              </a:rPr>
              <a:t>Data:</a:t>
            </a:r>
            <a:r>
              <a:rPr lang="en-US" altLang="zh-CN" sz="1400" dirty="0">
                <a:latin typeface="Times New Roman" panose="02020603050405020304" pitchFamily="18" charset="0"/>
                <a:cs typeface="Times New Roman" panose="02020603050405020304" pitchFamily="18" charset="0"/>
              </a:rPr>
              <a:t> </a:t>
            </a:r>
            <a:r>
              <a:rPr lang="en-US" altLang="zh-CN" sz="1200" dirty="0">
                <a:latin typeface="Times New Roman" panose="02020603050405020304" pitchFamily="18" charset="0"/>
                <a:cs typeface="Times New Roman" panose="02020603050405020304" pitchFamily="18" charset="0"/>
              </a:rPr>
              <a:t>First, we retrieved a random sample of 32,386 profile pictures from Yelp. Each image was randomly assigned to five raters, who scored it on a five-point scale from 1 to 5. The final attractiveness score is the average of the five ratings.</a:t>
            </a:r>
            <a:endParaRPr lang="en-US" altLang="zh-CN" sz="1400" dirty="0">
              <a:latin typeface="Times New Roman" panose="02020603050405020304" pitchFamily="18" charset="0"/>
              <a:cs typeface="Times New Roman" panose="02020603050405020304" pitchFamily="18" charset="0"/>
            </a:endParaRPr>
          </a:p>
          <a:p>
            <a:pPr indent="-457200" algn="just">
              <a:spcAft>
                <a:spcPts val="600"/>
              </a:spcAft>
            </a:pPr>
            <a:r>
              <a:rPr lang="en-US" altLang="zh-CN" sz="1400" b="1" i="1" dirty="0">
                <a:solidFill>
                  <a:schemeClr val="accent1">
                    <a:lumMod val="50000"/>
                  </a:schemeClr>
                </a:solidFill>
                <a:latin typeface="Times New Roman" panose="02020603050405020304" pitchFamily="18" charset="0"/>
                <a:cs typeface="Times New Roman" panose="02020603050405020304" pitchFamily="18" charset="0"/>
                <a:sym typeface="+mn-ea"/>
              </a:rPr>
              <a:t>Features:</a:t>
            </a:r>
            <a:r>
              <a:rPr lang="en-US" altLang="zh-CN" sz="1200" dirty="0">
                <a:latin typeface="Times New Roman" panose="02020603050405020304" pitchFamily="18" charset="0"/>
                <a:cs typeface="Times New Roman" panose="02020603050405020304" pitchFamily="18" charset="0"/>
              </a:rPr>
              <a:t>Second, we used image processing techniques to retrieve key pictorial features. We used a set of </a:t>
            </a:r>
            <a:r>
              <a:rPr lang="en-US" altLang="zh-CN" sz="1200" b="1" dirty="0">
                <a:latin typeface="Times New Roman" panose="02020603050405020304" pitchFamily="18" charset="0"/>
                <a:cs typeface="Times New Roman" panose="02020603050405020304" pitchFamily="18" charset="0"/>
              </a:rPr>
              <a:t>68 facial landmarks</a:t>
            </a:r>
            <a:r>
              <a:rPr lang="en-US" altLang="zh-CN" sz="1200" dirty="0">
                <a:latin typeface="Times New Roman" panose="02020603050405020304" pitchFamily="18" charset="0"/>
                <a:cs typeface="Times New Roman" panose="02020603050405020304" pitchFamily="18" charset="0"/>
              </a:rPr>
              <a:t> to extract these features and compute various facial ratios and proportions (e.g., distance between the eyes, cheek width, size of nose and forehead).</a:t>
            </a:r>
            <a:endParaRPr lang="en-US" altLang="zh-CN" sz="1200" dirty="0">
              <a:latin typeface="Times New Roman" panose="02020603050405020304" pitchFamily="18" charset="0"/>
              <a:cs typeface="Times New Roman" panose="02020603050405020304" pitchFamily="18" charset="0"/>
            </a:endParaRPr>
          </a:p>
          <a:p>
            <a:pPr indent="-457200" algn="just">
              <a:spcAft>
                <a:spcPts val="600"/>
              </a:spcAft>
            </a:pPr>
            <a:r>
              <a:rPr lang="en-US" altLang="zh-CN" sz="1400" b="1" i="1" dirty="0">
                <a:solidFill>
                  <a:schemeClr val="accent1">
                    <a:lumMod val="50000"/>
                  </a:schemeClr>
                </a:solidFill>
                <a:latin typeface="Times New Roman" panose="02020603050405020304" pitchFamily="18" charset="0"/>
                <a:cs typeface="Times New Roman" panose="02020603050405020304" pitchFamily="18" charset="0"/>
                <a:sym typeface="+mn-ea"/>
              </a:rPr>
              <a:t>Training:</a:t>
            </a:r>
            <a:r>
              <a:rPr lang="en-US" altLang="zh-CN" sz="1200" dirty="0">
                <a:latin typeface="Times New Roman" panose="02020603050405020304" pitchFamily="18" charset="0"/>
                <a:cs typeface="Times New Roman" panose="02020603050405020304" pitchFamily="18" charset="0"/>
              </a:rPr>
              <a:t>Third, we applied several machine learning methods (linear regression, Bayesian ridge regression, Gaussian regression, support vector machine regression, random forest regression, and convolutional neural networks) to learn the relationship between facial geometrics and the attractiveness scores from the human raters. </a:t>
            </a:r>
            <a:r>
              <a:rPr lang="en-US" altLang="zh-CN" sz="1200" b="1" dirty="0">
                <a:latin typeface="Times New Roman" panose="02020603050405020304" pitchFamily="18" charset="0"/>
                <a:cs typeface="Times New Roman" panose="02020603050405020304" pitchFamily="18" charset="0"/>
              </a:rPr>
              <a:t>Random forest regression</a:t>
            </a:r>
            <a:r>
              <a:rPr lang="en-US" altLang="zh-CN" sz="1200" dirty="0">
                <a:latin typeface="Times New Roman" panose="02020603050405020304" pitchFamily="18" charset="0"/>
                <a:cs typeface="Times New Roman" panose="02020603050405020304" pitchFamily="18" charset="0"/>
              </a:rPr>
              <a:t> achieved the best performance in terms of the Pearson correlation, the mean absolute errors, as well as the computational cost.</a:t>
            </a:r>
            <a:endParaRPr lang="en-US" altLang="zh-CN" sz="1200" dirty="0">
              <a:latin typeface="Times New Roman" panose="02020603050405020304" pitchFamily="18" charset="0"/>
              <a:cs typeface="Times New Roman" panose="02020603050405020304" pitchFamily="18" charset="0"/>
            </a:endParaRPr>
          </a:p>
          <a:p>
            <a:pPr indent="-457200" algn="just">
              <a:spcAft>
                <a:spcPts val="600"/>
              </a:spcAft>
            </a:pPr>
            <a:endParaRPr lang="en-US" altLang="zh-CN" sz="1400" dirty="0">
              <a:latin typeface="Times New Roman" panose="02020603050405020304" pitchFamily="18" charset="0"/>
              <a:cs typeface="Times New Roman" panose="02020603050405020304" pitchFamily="18" charset="0"/>
            </a:endParaRPr>
          </a:p>
          <a:p>
            <a:pPr indent="-457200" algn="just">
              <a:spcAft>
                <a:spcPts val="600"/>
              </a:spcAft>
            </a:pPr>
            <a:r>
              <a:rPr lang="en-US" altLang="zh-CN" sz="1600" b="1" i="1" dirty="0">
                <a:solidFill>
                  <a:schemeClr val="accent1">
                    <a:lumMod val="50000"/>
                  </a:schemeClr>
                </a:solidFill>
                <a:latin typeface="Times New Roman" panose="02020603050405020304" pitchFamily="18" charset="0"/>
                <a:cs typeface="Times New Roman" panose="02020603050405020304" pitchFamily="18" charset="0"/>
              </a:rPr>
              <a:t>Controls for Potential Confounds: </a:t>
            </a:r>
            <a:endParaRPr lang="en-US" altLang="zh-CN" sz="1600" b="1" i="1" dirty="0">
              <a:solidFill>
                <a:schemeClr val="accent1">
                  <a:lumMod val="50000"/>
                </a:schemeClr>
              </a:solidFill>
              <a:latin typeface="Times New Roman" panose="02020603050405020304" pitchFamily="18" charset="0"/>
              <a:cs typeface="Times New Roman" panose="02020603050405020304" pitchFamily="18" charset="0"/>
            </a:endParaRPr>
          </a:p>
          <a:p>
            <a:pPr indent="-457200" algn="just">
              <a:spcAft>
                <a:spcPts val="600"/>
              </a:spcAft>
            </a:pPr>
            <a:r>
              <a:rPr lang="en-US" altLang="zh-CN" sz="1200" dirty="0">
                <a:latin typeface="Times New Roman" panose="02020603050405020304" pitchFamily="18" charset="0"/>
                <a:cs typeface="Times New Roman" panose="02020603050405020304" pitchFamily="18" charset="0"/>
              </a:rPr>
              <a:t>We used the vision libraries available in OpenCV to derive the </a:t>
            </a:r>
            <a:r>
              <a:rPr lang="en-US" altLang="zh-CN" sz="1200" b="1" dirty="0">
                <a:latin typeface="Times New Roman" panose="02020603050405020304" pitchFamily="18" charset="0"/>
                <a:cs typeface="Times New Roman" panose="02020603050405020304" pitchFamily="18" charset="0"/>
              </a:rPr>
              <a:t>hue, saturation, and value</a:t>
            </a:r>
            <a:r>
              <a:rPr lang="en-US" altLang="zh-CN" sz="1200" dirty="0">
                <a:latin typeface="Times New Roman" panose="02020603050405020304" pitchFamily="18" charset="0"/>
                <a:cs typeface="Times New Roman" panose="02020603050405020304" pitchFamily="18" charset="0"/>
              </a:rPr>
              <a:t> (HSV) color spectrum for each picture and then aggregated these measures into a single index of photographic quality using principal component analysis (PCA).</a:t>
            </a:r>
            <a:endParaRPr lang="en-US" altLang="zh-CN" sz="1200" dirty="0">
              <a:latin typeface="Times New Roman" panose="02020603050405020304" pitchFamily="18" charset="0"/>
              <a:cs typeface="Times New Roman" panose="02020603050405020304" pitchFamily="18" charset="0"/>
            </a:endParaRPr>
          </a:p>
          <a:p>
            <a:pPr indent="-457200" algn="just">
              <a:spcAft>
                <a:spcPts val="600"/>
              </a:spcAft>
            </a:pPr>
            <a:r>
              <a:rPr lang="en-US" altLang="zh-CN" sz="1200" dirty="0">
                <a:latin typeface="Times New Roman" panose="02020603050405020304" pitchFamily="18" charset="0"/>
                <a:cs typeface="Times New Roman" panose="02020603050405020304" pitchFamily="18" charset="0"/>
              </a:rPr>
              <a:t>We measured </a:t>
            </a:r>
            <a:r>
              <a:rPr lang="en-US" altLang="zh-CN" sz="1200" b="1" dirty="0">
                <a:latin typeface="Times New Roman" panose="02020603050405020304" pitchFamily="18" charset="0"/>
                <a:cs typeface="Times New Roman" panose="02020603050405020304" pitchFamily="18" charset="0"/>
              </a:rPr>
              <a:t>face proximity</a:t>
            </a:r>
            <a:r>
              <a:rPr lang="en-US" altLang="zh-CN" sz="1200" dirty="0">
                <a:latin typeface="Times New Roman" panose="02020603050405020304" pitchFamily="18" charset="0"/>
                <a:cs typeface="Times New Roman" panose="02020603050405020304" pitchFamily="18" charset="0"/>
              </a:rPr>
              <a:t> as the ratio of the area of a face to the whole picture, ranging from 0 to 1.</a:t>
            </a:r>
            <a:endParaRPr lang="en-US" altLang="zh-CN" sz="1200" dirty="0">
              <a:latin typeface="Times New Roman" panose="02020603050405020304" pitchFamily="18" charset="0"/>
              <a:cs typeface="Times New Roman" panose="02020603050405020304" pitchFamily="18" charset="0"/>
            </a:endParaRPr>
          </a:p>
          <a:p>
            <a:pPr indent="-457200" algn="just">
              <a:spcAft>
                <a:spcPts val="600"/>
              </a:spcAft>
            </a:pPr>
            <a:r>
              <a:rPr lang="en-US" altLang="zh-CN" sz="1200" dirty="0">
                <a:latin typeface="Times New Roman" panose="02020603050405020304" pitchFamily="18" charset="0"/>
                <a:cs typeface="Times New Roman" panose="02020603050405020304" pitchFamily="18" charset="0"/>
              </a:rPr>
              <a:t>We used a random forest regression model to predict the likelihood of smiling for each profile picture in the main sample.</a:t>
            </a:r>
            <a:endParaRPr lang="en-US" altLang="zh-CN" sz="1200" dirty="0">
              <a:latin typeface="Times New Roman" panose="02020603050405020304" pitchFamily="18" charset="0"/>
              <a:cs typeface="Times New Roman" panose="02020603050405020304" pitchFamily="18" charset="0"/>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2" y="0"/>
            <a:ext cx="9144002" cy="573528"/>
          </a:xfrm>
          <a:prstGeom prst="rect">
            <a:avLst/>
          </a:prstGeom>
          <a:solidFill>
            <a:srgbClr val="1F4E79"/>
          </a:solidFill>
          <a:ln>
            <a:noFill/>
          </a:ln>
          <a:effectLst>
            <a:outerShdw blurRad="203200" dist="50800" dir="5400000" sx="105000" sy="105000" algn="ctr" rotWithShape="0">
              <a:srgbClr val="000000">
                <a:alpha val="3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任意多边形 2"/>
          <p:cNvSpPr/>
          <p:nvPr/>
        </p:nvSpPr>
        <p:spPr>
          <a:xfrm>
            <a:off x="-5327" y="109812"/>
            <a:ext cx="587288" cy="353906"/>
          </a:xfrm>
          <a:custGeom>
            <a:avLst/>
            <a:gdLst>
              <a:gd name="connsiteX0" fmla="*/ 0 w 710619"/>
              <a:gd name="connsiteY0" fmla="*/ 0 h 570968"/>
              <a:gd name="connsiteX1" fmla="*/ 425135 w 710619"/>
              <a:gd name="connsiteY1" fmla="*/ 0 h 570968"/>
              <a:gd name="connsiteX2" fmla="*/ 710619 w 710619"/>
              <a:gd name="connsiteY2" fmla="*/ 285484 h 570968"/>
              <a:gd name="connsiteX3" fmla="*/ 425135 w 710619"/>
              <a:gd name="connsiteY3" fmla="*/ 570968 h 570968"/>
              <a:gd name="connsiteX4" fmla="*/ 0 w 710619"/>
              <a:gd name="connsiteY4" fmla="*/ 570968 h 5709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10619" h="570968">
                <a:moveTo>
                  <a:pt x="0" y="0"/>
                </a:moveTo>
                <a:lnTo>
                  <a:pt x="425135" y="0"/>
                </a:lnTo>
                <a:lnTo>
                  <a:pt x="710619" y="285484"/>
                </a:lnTo>
                <a:lnTo>
                  <a:pt x="425135" y="570968"/>
                </a:lnTo>
                <a:lnTo>
                  <a:pt x="0" y="570968"/>
                </a:lnTo>
                <a:close/>
              </a:path>
            </a:pathLst>
          </a:cu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4" name="任意多边形 3"/>
          <p:cNvSpPr/>
          <p:nvPr/>
        </p:nvSpPr>
        <p:spPr>
          <a:xfrm>
            <a:off x="498024" y="109812"/>
            <a:ext cx="426476" cy="353906"/>
          </a:xfrm>
          <a:custGeom>
            <a:avLst/>
            <a:gdLst>
              <a:gd name="connsiteX0" fmla="*/ 0 w 654307"/>
              <a:gd name="connsiteY0" fmla="*/ 0 h 723958"/>
              <a:gd name="connsiteX1" fmla="*/ 292328 w 654307"/>
              <a:gd name="connsiteY1" fmla="*/ 0 h 723958"/>
              <a:gd name="connsiteX2" fmla="*/ 654307 w 654307"/>
              <a:gd name="connsiteY2" fmla="*/ 361979 h 723958"/>
              <a:gd name="connsiteX3" fmla="*/ 292328 w 654307"/>
              <a:gd name="connsiteY3" fmla="*/ 723958 h 723958"/>
              <a:gd name="connsiteX4" fmla="*/ 0 w 654307"/>
              <a:gd name="connsiteY4" fmla="*/ 723958 h 723958"/>
              <a:gd name="connsiteX5" fmla="*/ 361979 w 654307"/>
              <a:gd name="connsiteY5" fmla="*/ 361979 h 723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54307" h="723958">
                <a:moveTo>
                  <a:pt x="0" y="0"/>
                </a:moveTo>
                <a:lnTo>
                  <a:pt x="292328" y="0"/>
                </a:lnTo>
                <a:lnTo>
                  <a:pt x="654307" y="361979"/>
                </a:lnTo>
                <a:lnTo>
                  <a:pt x="292328" y="723958"/>
                </a:lnTo>
                <a:lnTo>
                  <a:pt x="0" y="723958"/>
                </a:lnTo>
                <a:lnTo>
                  <a:pt x="361979" y="361979"/>
                </a:lnTo>
                <a:close/>
              </a:path>
            </a:pathLst>
          </a:cu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5" name="文本框 4"/>
          <p:cNvSpPr txBox="1"/>
          <p:nvPr/>
        </p:nvSpPr>
        <p:spPr>
          <a:xfrm>
            <a:off x="-44777" y="66399"/>
            <a:ext cx="400523" cy="584775"/>
          </a:xfrm>
          <a:prstGeom prst="rect">
            <a:avLst/>
          </a:prstGeom>
          <a:noFill/>
        </p:spPr>
        <p:txBody>
          <a:bodyPr wrap="square" rtlCol="0">
            <a:spAutoFit/>
          </a:bodyPr>
          <a:lstStyle/>
          <a:p>
            <a:r>
              <a:rPr lang="en-US" altLang="zh-CN" sz="3200" dirty="0">
                <a:solidFill>
                  <a:srgbClr val="1F4E79"/>
                </a:solidFill>
              </a:rPr>
              <a:t>3</a:t>
            </a:r>
            <a:endParaRPr lang="en-US" altLang="zh-CN" sz="3200" dirty="0">
              <a:solidFill>
                <a:srgbClr val="1F4E79"/>
              </a:solidFill>
            </a:endParaRPr>
          </a:p>
        </p:txBody>
      </p:sp>
      <p:sp>
        <p:nvSpPr>
          <p:cNvPr id="6" name="文本框 5"/>
          <p:cNvSpPr txBox="1"/>
          <p:nvPr/>
        </p:nvSpPr>
        <p:spPr>
          <a:xfrm>
            <a:off x="826735" y="56515"/>
            <a:ext cx="9411632" cy="460375"/>
          </a:xfrm>
          <a:prstGeom prst="rect">
            <a:avLst/>
          </a:prstGeom>
          <a:noFill/>
        </p:spPr>
        <p:txBody>
          <a:bodyPr wrap="square" rtlCol="0">
            <a:spAutoFit/>
          </a:bodyPr>
          <a:lstStyle>
            <a:defPPr>
              <a:defRPr lang="zh-CN"/>
            </a:defPPr>
            <a:lvl1pPr>
              <a:defRPr sz="3200">
                <a:solidFill>
                  <a:srgbClr val="1F4E79"/>
                </a:solidFill>
              </a:defRPr>
            </a:lvl1pPr>
          </a:lstStyle>
          <a:p>
            <a:pPr lvl="0"/>
            <a:r>
              <a:rPr lang="en-US" altLang="zh-CN" sz="2400" b="1" dirty="0">
                <a:solidFill>
                  <a:schemeClr val="bg1"/>
                </a:solidFill>
                <a:latin typeface="Times New Roman" panose="02020603050405020304" pitchFamily="18" charset="0"/>
                <a:ea typeface="微软雅黑" panose="020B0503020204020204" charset="-122"/>
                <a:cs typeface="Times New Roman" panose="02020603050405020304" pitchFamily="18" charset="0"/>
              </a:rPr>
              <a:t>Study 1a: Sharing Economy Platform (Airbnb)</a:t>
            </a:r>
            <a:endParaRPr lang="en-US" altLang="zh-CN" sz="2400" b="1" dirty="0">
              <a:solidFill>
                <a:schemeClr val="bg1"/>
              </a:solidFill>
              <a:latin typeface="Times New Roman" panose="02020603050405020304" pitchFamily="18" charset="0"/>
              <a:ea typeface="微软雅黑" panose="020B0503020204020204" charset="-122"/>
              <a:cs typeface="Times New Roman" panose="02020603050405020304" pitchFamily="18" charset="0"/>
            </a:endParaRPr>
          </a:p>
        </p:txBody>
      </p:sp>
      <p:sp>
        <p:nvSpPr>
          <p:cNvPr id="8" name="矩形 7"/>
          <p:cNvSpPr/>
          <p:nvPr/>
        </p:nvSpPr>
        <p:spPr>
          <a:xfrm>
            <a:off x="290830" y="651510"/>
            <a:ext cx="3889375" cy="2676525"/>
          </a:xfrm>
          <a:prstGeom prst="rect">
            <a:avLst/>
          </a:prstGeom>
        </p:spPr>
        <p:txBody>
          <a:bodyPr wrap="square">
            <a:spAutoFit/>
          </a:bodyPr>
          <a:lstStyle/>
          <a:p>
            <a:pPr indent="-457200" algn="just">
              <a:spcAft>
                <a:spcPts val="600"/>
              </a:spcAft>
            </a:pPr>
            <a:r>
              <a:rPr lang="en-US" altLang="zh-CN" sz="1400" b="1" i="1" dirty="0">
                <a:solidFill>
                  <a:schemeClr val="accent1">
                    <a:lumMod val="50000"/>
                  </a:schemeClr>
                </a:solidFill>
                <a:latin typeface="Times New Roman" panose="02020603050405020304" pitchFamily="18" charset="0"/>
                <a:cs typeface="Times New Roman" panose="02020603050405020304" pitchFamily="18" charset="0"/>
              </a:rPr>
              <a:t>Summary Statistics of Airbnb Data：</a:t>
            </a:r>
            <a:r>
              <a:rPr lang="en-US" altLang="zh-CN" sz="1600" dirty="0">
                <a:latin typeface="Times New Roman" panose="02020603050405020304" pitchFamily="18" charset="0"/>
                <a:cs typeface="Times New Roman" panose="02020603050405020304" pitchFamily="18" charset="0"/>
              </a:rPr>
              <a:t> </a:t>
            </a:r>
            <a:endParaRPr lang="en-US" altLang="zh-CN" sz="1600" dirty="0">
              <a:latin typeface="Times New Roman" panose="02020603050405020304" pitchFamily="18" charset="0"/>
              <a:cs typeface="Times New Roman" panose="02020603050405020304" pitchFamily="18" charset="0"/>
            </a:endParaRPr>
          </a:p>
          <a:p>
            <a:pPr indent="-457200" algn="just">
              <a:spcAft>
                <a:spcPts val="600"/>
              </a:spcAft>
            </a:pPr>
            <a:r>
              <a:rPr lang="en-US" altLang="zh-CN" sz="1200" dirty="0">
                <a:latin typeface="Times New Roman" panose="02020603050405020304" pitchFamily="18" charset="0"/>
                <a:cs typeface="Times New Roman" panose="02020603050405020304" pitchFamily="18" charset="0"/>
              </a:rPr>
              <a:t>We collected all publicly available data for Airbnb listings in Los Angeles through June 15, 2017. </a:t>
            </a:r>
            <a:endParaRPr lang="en-US" altLang="zh-CN" sz="1200" dirty="0">
              <a:latin typeface="Times New Roman" panose="02020603050405020304" pitchFamily="18" charset="0"/>
              <a:cs typeface="Times New Roman" panose="02020603050405020304" pitchFamily="18" charset="0"/>
            </a:endParaRPr>
          </a:p>
          <a:p>
            <a:pPr indent="-457200" algn="just">
              <a:spcAft>
                <a:spcPts val="600"/>
              </a:spcAft>
            </a:pPr>
            <a:r>
              <a:rPr lang="en-US" altLang="zh-CN" sz="1200" dirty="0">
                <a:latin typeface="Times New Roman" panose="02020603050405020304" pitchFamily="18" charset="0"/>
                <a:cs typeface="Times New Roman" panose="02020603050405020304" pitchFamily="18" charset="0"/>
              </a:rPr>
              <a:t>We then appended the annual occupancy data from AirDNA (a major supplier of data on worldwide Airbnb listings) covering the same period. </a:t>
            </a:r>
            <a:endParaRPr lang="en-US" altLang="zh-CN" sz="1200" dirty="0">
              <a:latin typeface="Times New Roman" panose="02020603050405020304" pitchFamily="18" charset="0"/>
              <a:cs typeface="Times New Roman" panose="02020603050405020304" pitchFamily="18" charset="0"/>
            </a:endParaRPr>
          </a:p>
          <a:p>
            <a:pPr indent="-457200" algn="just">
              <a:spcAft>
                <a:spcPts val="600"/>
              </a:spcAft>
            </a:pPr>
            <a:r>
              <a:rPr lang="en-US" altLang="zh-CN" sz="1200" dirty="0">
                <a:latin typeface="Times New Roman" panose="02020603050405020304" pitchFamily="18" charset="0"/>
                <a:cs typeface="Times New Roman" panose="02020603050405020304" pitchFamily="18" charset="0"/>
              </a:rPr>
              <a:t>We combined the data from these sources and excluded properties without complete information (e.g., the ones less than one year in operation).</a:t>
            </a:r>
            <a:endParaRPr lang="en-US" altLang="zh-CN" sz="1200" dirty="0">
              <a:latin typeface="Times New Roman" panose="02020603050405020304" pitchFamily="18" charset="0"/>
              <a:cs typeface="Times New Roman" panose="02020603050405020304" pitchFamily="18" charset="0"/>
            </a:endParaRPr>
          </a:p>
          <a:p>
            <a:pPr indent="-457200" algn="just">
              <a:spcAft>
                <a:spcPts val="600"/>
              </a:spcAft>
            </a:pPr>
            <a:r>
              <a:rPr lang="en-US" altLang="zh-CN" sz="1200" dirty="0">
                <a:latin typeface="Times New Roman" panose="02020603050405020304" pitchFamily="18" charset="0"/>
                <a:cs typeface="Times New Roman" panose="02020603050405020304" pitchFamily="18" charset="0"/>
              </a:rPr>
              <a:t>The final sample consists of 17,935 Airbnb properties from 10,979 hosts. Of these listings, 17,749 have a profile picture and 9,953 use a single portrait.</a:t>
            </a:r>
            <a:endParaRPr lang="en-US" altLang="zh-CN" sz="1200" dirty="0">
              <a:latin typeface="Times New Roman" panose="02020603050405020304" pitchFamily="18" charset="0"/>
              <a:cs typeface="Times New Roman" panose="02020603050405020304" pitchFamily="18" charset="0"/>
            </a:endParaRPr>
          </a:p>
        </p:txBody>
      </p:sp>
      <p:pic>
        <p:nvPicPr>
          <p:cNvPr id="7" name="图片 6"/>
          <p:cNvPicPr>
            <a:picLocks noChangeAspect="1"/>
          </p:cNvPicPr>
          <p:nvPr>
            <p:custDataLst>
              <p:tags r:id="rId1"/>
            </p:custDataLst>
          </p:nvPr>
        </p:nvPicPr>
        <p:blipFill>
          <a:blip r:embed="rId2"/>
          <a:stretch>
            <a:fillRect/>
          </a:stretch>
        </p:blipFill>
        <p:spPr>
          <a:xfrm>
            <a:off x="4241800" y="651510"/>
            <a:ext cx="4513580" cy="4400550"/>
          </a:xfrm>
          <a:prstGeom prst="rect">
            <a:avLst/>
          </a:prstGeom>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2" y="0"/>
            <a:ext cx="9144002" cy="573528"/>
          </a:xfrm>
          <a:prstGeom prst="rect">
            <a:avLst/>
          </a:prstGeom>
          <a:solidFill>
            <a:srgbClr val="1F4E79"/>
          </a:solidFill>
          <a:ln>
            <a:noFill/>
          </a:ln>
          <a:effectLst>
            <a:outerShdw blurRad="203200" dist="50800" dir="5400000" sx="105000" sy="105000" algn="ctr" rotWithShape="0">
              <a:srgbClr val="000000">
                <a:alpha val="3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任意多边形 2"/>
          <p:cNvSpPr/>
          <p:nvPr/>
        </p:nvSpPr>
        <p:spPr>
          <a:xfrm>
            <a:off x="-5327" y="109812"/>
            <a:ext cx="587288" cy="353906"/>
          </a:xfrm>
          <a:custGeom>
            <a:avLst/>
            <a:gdLst>
              <a:gd name="connsiteX0" fmla="*/ 0 w 710619"/>
              <a:gd name="connsiteY0" fmla="*/ 0 h 570968"/>
              <a:gd name="connsiteX1" fmla="*/ 425135 w 710619"/>
              <a:gd name="connsiteY1" fmla="*/ 0 h 570968"/>
              <a:gd name="connsiteX2" fmla="*/ 710619 w 710619"/>
              <a:gd name="connsiteY2" fmla="*/ 285484 h 570968"/>
              <a:gd name="connsiteX3" fmla="*/ 425135 w 710619"/>
              <a:gd name="connsiteY3" fmla="*/ 570968 h 570968"/>
              <a:gd name="connsiteX4" fmla="*/ 0 w 710619"/>
              <a:gd name="connsiteY4" fmla="*/ 570968 h 5709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10619" h="570968">
                <a:moveTo>
                  <a:pt x="0" y="0"/>
                </a:moveTo>
                <a:lnTo>
                  <a:pt x="425135" y="0"/>
                </a:lnTo>
                <a:lnTo>
                  <a:pt x="710619" y="285484"/>
                </a:lnTo>
                <a:lnTo>
                  <a:pt x="425135" y="570968"/>
                </a:lnTo>
                <a:lnTo>
                  <a:pt x="0" y="570968"/>
                </a:lnTo>
                <a:close/>
              </a:path>
            </a:pathLst>
          </a:cu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4" name="任意多边形 3"/>
          <p:cNvSpPr/>
          <p:nvPr/>
        </p:nvSpPr>
        <p:spPr>
          <a:xfrm>
            <a:off x="498024" y="109812"/>
            <a:ext cx="426476" cy="353906"/>
          </a:xfrm>
          <a:custGeom>
            <a:avLst/>
            <a:gdLst>
              <a:gd name="connsiteX0" fmla="*/ 0 w 654307"/>
              <a:gd name="connsiteY0" fmla="*/ 0 h 723958"/>
              <a:gd name="connsiteX1" fmla="*/ 292328 w 654307"/>
              <a:gd name="connsiteY1" fmla="*/ 0 h 723958"/>
              <a:gd name="connsiteX2" fmla="*/ 654307 w 654307"/>
              <a:gd name="connsiteY2" fmla="*/ 361979 h 723958"/>
              <a:gd name="connsiteX3" fmla="*/ 292328 w 654307"/>
              <a:gd name="connsiteY3" fmla="*/ 723958 h 723958"/>
              <a:gd name="connsiteX4" fmla="*/ 0 w 654307"/>
              <a:gd name="connsiteY4" fmla="*/ 723958 h 723958"/>
              <a:gd name="connsiteX5" fmla="*/ 361979 w 654307"/>
              <a:gd name="connsiteY5" fmla="*/ 361979 h 723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54307" h="723958">
                <a:moveTo>
                  <a:pt x="0" y="0"/>
                </a:moveTo>
                <a:lnTo>
                  <a:pt x="292328" y="0"/>
                </a:lnTo>
                <a:lnTo>
                  <a:pt x="654307" y="361979"/>
                </a:lnTo>
                <a:lnTo>
                  <a:pt x="292328" y="723958"/>
                </a:lnTo>
                <a:lnTo>
                  <a:pt x="0" y="723958"/>
                </a:lnTo>
                <a:lnTo>
                  <a:pt x="361979" y="361979"/>
                </a:lnTo>
                <a:close/>
              </a:path>
            </a:pathLst>
          </a:cu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5" name="文本框 4"/>
          <p:cNvSpPr txBox="1"/>
          <p:nvPr/>
        </p:nvSpPr>
        <p:spPr>
          <a:xfrm>
            <a:off x="-44777" y="66399"/>
            <a:ext cx="400523" cy="584775"/>
          </a:xfrm>
          <a:prstGeom prst="rect">
            <a:avLst/>
          </a:prstGeom>
          <a:noFill/>
        </p:spPr>
        <p:txBody>
          <a:bodyPr wrap="square" rtlCol="0">
            <a:spAutoFit/>
          </a:bodyPr>
          <a:lstStyle/>
          <a:p>
            <a:r>
              <a:rPr lang="en-US" altLang="zh-CN" sz="3200" dirty="0">
                <a:solidFill>
                  <a:srgbClr val="1F4E79"/>
                </a:solidFill>
              </a:rPr>
              <a:t>3</a:t>
            </a:r>
            <a:endParaRPr lang="en-US" altLang="zh-CN" sz="3200" dirty="0">
              <a:solidFill>
                <a:srgbClr val="1F4E79"/>
              </a:solidFill>
            </a:endParaRPr>
          </a:p>
        </p:txBody>
      </p:sp>
      <p:sp>
        <p:nvSpPr>
          <p:cNvPr id="6" name="文本框 5"/>
          <p:cNvSpPr txBox="1"/>
          <p:nvPr/>
        </p:nvSpPr>
        <p:spPr>
          <a:xfrm>
            <a:off x="820385" y="56515"/>
            <a:ext cx="9411632" cy="460375"/>
          </a:xfrm>
          <a:prstGeom prst="rect">
            <a:avLst/>
          </a:prstGeom>
          <a:noFill/>
        </p:spPr>
        <p:txBody>
          <a:bodyPr wrap="square" rtlCol="0">
            <a:spAutoFit/>
          </a:bodyPr>
          <a:lstStyle>
            <a:defPPr>
              <a:defRPr lang="zh-CN"/>
            </a:defPPr>
            <a:lvl1pPr>
              <a:defRPr sz="3200">
                <a:solidFill>
                  <a:srgbClr val="1F4E79"/>
                </a:solidFill>
              </a:defRPr>
            </a:lvl1pPr>
          </a:lstStyle>
          <a:p>
            <a:pPr lvl="0"/>
            <a:r>
              <a:rPr lang="en-US" altLang="zh-CN" sz="2400" b="1" dirty="0">
                <a:solidFill>
                  <a:schemeClr val="bg1"/>
                </a:solidFill>
                <a:latin typeface="Times New Roman" panose="02020603050405020304" pitchFamily="18" charset="0"/>
                <a:ea typeface="微软雅黑" panose="020B0503020204020204" charset="-122"/>
                <a:cs typeface="Times New Roman" panose="02020603050405020304" pitchFamily="18" charset="0"/>
              </a:rPr>
              <a:t>Study 1a: Sharing Economy Platform (Airbnb)</a:t>
            </a:r>
            <a:endParaRPr lang="en-US" altLang="zh-CN" sz="2400" b="1" dirty="0">
              <a:solidFill>
                <a:schemeClr val="bg1"/>
              </a:solidFill>
              <a:latin typeface="Times New Roman" panose="02020603050405020304" pitchFamily="18" charset="0"/>
              <a:ea typeface="微软雅黑" panose="020B0503020204020204" charset="-122"/>
              <a:cs typeface="Times New Roman" panose="02020603050405020304" pitchFamily="18" charset="0"/>
            </a:endParaRPr>
          </a:p>
        </p:txBody>
      </p:sp>
      <p:sp>
        <p:nvSpPr>
          <p:cNvPr id="8" name="矩形 7"/>
          <p:cNvSpPr/>
          <p:nvPr/>
        </p:nvSpPr>
        <p:spPr>
          <a:xfrm>
            <a:off x="277495" y="730250"/>
            <a:ext cx="8446135" cy="3476625"/>
          </a:xfrm>
          <a:prstGeom prst="rect">
            <a:avLst/>
          </a:prstGeom>
        </p:spPr>
        <p:txBody>
          <a:bodyPr wrap="square">
            <a:spAutoFit/>
          </a:bodyPr>
          <a:lstStyle/>
          <a:p>
            <a:pPr indent="-457200" algn="just">
              <a:spcAft>
                <a:spcPts val="600"/>
              </a:spcAft>
            </a:pPr>
            <a:r>
              <a:rPr lang="en-US" altLang="zh-CN" sz="1400" b="1" i="1" dirty="0">
                <a:solidFill>
                  <a:schemeClr val="accent1">
                    <a:lumMod val="50000"/>
                  </a:schemeClr>
                </a:solidFill>
                <a:latin typeface="Times New Roman" panose="02020603050405020304" pitchFamily="18" charset="0"/>
                <a:cs typeface="Times New Roman" panose="02020603050405020304" pitchFamily="18" charset="0"/>
              </a:rPr>
              <a:t>Model specification：</a:t>
            </a:r>
            <a:r>
              <a:rPr lang="en-US" altLang="zh-CN" sz="1600" dirty="0">
                <a:latin typeface="Times New Roman" panose="02020603050405020304" pitchFamily="18" charset="0"/>
                <a:cs typeface="Times New Roman" panose="02020603050405020304" pitchFamily="18" charset="0"/>
              </a:rPr>
              <a:t> </a:t>
            </a:r>
            <a:endParaRPr lang="en-US" altLang="zh-CN" sz="1600" dirty="0">
              <a:latin typeface="Times New Roman" panose="02020603050405020304" pitchFamily="18" charset="0"/>
              <a:cs typeface="Times New Roman" panose="02020603050405020304" pitchFamily="18" charset="0"/>
            </a:endParaRPr>
          </a:p>
          <a:p>
            <a:pPr indent="-457200" algn="just">
              <a:spcAft>
                <a:spcPts val="600"/>
              </a:spcAft>
            </a:pPr>
            <a:r>
              <a:rPr lang="en-US" altLang="zh-CN" sz="1400" dirty="0">
                <a:latin typeface="Times New Roman" panose="02020603050405020304" pitchFamily="18" charset="0"/>
                <a:cs typeface="Times New Roman" panose="02020603050405020304" pitchFamily="18" charset="0"/>
              </a:rPr>
              <a:t>We used a hierarchical framework to assess the effect of host attractiveness on occupancy rate. The baseline econometric model is as follows:</a:t>
            </a:r>
            <a:endParaRPr lang="en-US" altLang="zh-CN" sz="1400" dirty="0">
              <a:latin typeface="Times New Roman" panose="02020603050405020304" pitchFamily="18" charset="0"/>
              <a:cs typeface="Times New Roman" panose="02020603050405020304" pitchFamily="18" charset="0"/>
            </a:endParaRPr>
          </a:p>
          <a:p>
            <a:pPr indent="-457200" algn="just">
              <a:spcAft>
                <a:spcPts val="600"/>
              </a:spcAft>
            </a:pPr>
            <a:endParaRPr lang="en-US" altLang="zh-CN" sz="1400" dirty="0">
              <a:latin typeface="Times New Roman" panose="02020603050405020304" pitchFamily="18" charset="0"/>
              <a:cs typeface="Times New Roman" panose="02020603050405020304" pitchFamily="18" charset="0"/>
            </a:endParaRPr>
          </a:p>
          <a:p>
            <a:pPr indent="-457200" algn="just">
              <a:spcAft>
                <a:spcPts val="600"/>
              </a:spcAft>
            </a:pPr>
            <a:endParaRPr lang="en-US" altLang="zh-CN" sz="1400" dirty="0">
              <a:latin typeface="Times New Roman" panose="02020603050405020304" pitchFamily="18" charset="0"/>
              <a:cs typeface="Times New Roman" panose="02020603050405020304" pitchFamily="18" charset="0"/>
            </a:endParaRPr>
          </a:p>
          <a:p>
            <a:pPr indent="-457200" algn="just">
              <a:spcAft>
                <a:spcPts val="600"/>
              </a:spcAft>
            </a:pPr>
            <a:endParaRPr lang="en-US" altLang="zh-CN" sz="1400" dirty="0">
              <a:latin typeface="Times New Roman" panose="02020603050405020304" pitchFamily="18" charset="0"/>
              <a:cs typeface="Times New Roman" panose="02020603050405020304" pitchFamily="18" charset="0"/>
            </a:endParaRPr>
          </a:p>
          <a:p>
            <a:pPr indent="-457200" algn="just">
              <a:spcAft>
                <a:spcPts val="600"/>
              </a:spcAft>
            </a:pPr>
            <a:r>
              <a:rPr lang="en-US" altLang="zh-CN" sz="1400" dirty="0">
                <a:latin typeface="Times New Roman" panose="02020603050405020304" pitchFamily="18" charset="0"/>
                <a:cs typeface="Times New Roman" panose="02020603050405020304" pitchFamily="18" charset="0"/>
              </a:rPr>
              <a:t>                     : a measure of the annual occupancy rate of listing l owned by host h. </a:t>
            </a:r>
            <a:endParaRPr lang="en-US" altLang="zh-CN" sz="1400" dirty="0">
              <a:latin typeface="Times New Roman" panose="02020603050405020304" pitchFamily="18" charset="0"/>
              <a:cs typeface="Times New Roman" panose="02020603050405020304" pitchFamily="18" charset="0"/>
            </a:endParaRPr>
          </a:p>
          <a:p>
            <a:pPr indent="-457200" algn="just">
              <a:spcAft>
                <a:spcPts val="600"/>
              </a:spcAft>
            </a:pPr>
            <a:r>
              <a:rPr lang="en-US" altLang="zh-CN" sz="1400" dirty="0">
                <a:latin typeface="Times New Roman" panose="02020603050405020304" pitchFamily="18" charset="0"/>
                <a:cs typeface="Times New Roman" panose="02020603050405020304" pitchFamily="18" charset="0"/>
              </a:rPr>
              <a:t>     : parameter of interest, the effect of pictorial features including facial attractiveness.</a:t>
            </a:r>
            <a:endParaRPr lang="en-US" altLang="zh-CN" sz="1400" dirty="0">
              <a:latin typeface="Times New Roman" panose="02020603050405020304" pitchFamily="18" charset="0"/>
              <a:cs typeface="Times New Roman" panose="02020603050405020304" pitchFamily="18" charset="0"/>
            </a:endParaRPr>
          </a:p>
          <a:p>
            <a:pPr indent="-457200" algn="just">
              <a:spcAft>
                <a:spcPts val="600"/>
              </a:spcAft>
            </a:pPr>
            <a:r>
              <a:rPr lang="en-US" altLang="zh-CN" sz="1400" dirty="0">
                <a:latin typeface="Times New Roman" panose="02020603050405020304" pitchFamily="18" charset="0"/>
                <a:cs typeface="Times New Roman" panose="02020603050405020304" pitchFamily="18" charset="0"/>
              </a:rPr>
              <a:t>      : a set of listing characteristics and review characteristics.</a:t>
            </a:r>
            <a:endParaRPr lang="en-US" altLang="zh-CN" sz="1400" dirty="0">
              <a:latin typeface="Times New Roman" panose="02020603050405020304" pitchFamily="18" charset="0"/>
              <a:cs typeface="Times New Roman" panose="02020603050405020304" pitchFamily="18" charset="0"/>
            </a:endParaRPr>
          </a:p>
          <a:p>
            <a:pPr indent="-457200" algn="just">
              <a:spcAft>
                <a:spcPts val="600"/>
              </a:spcAft>
            </a:pPr>
            <a:r>
              <a:rPr lang="en-US" altLang="zh-CN" sz="1400" dirty="0">
                <a:latin typeface="Times New Roman" panose="02020603050405020304" pitchFamily="18" charset="0"/>
                <a:cs typeface="Times New Roman" panose="02020603050405020304" pitchFamily="18" charset="0"/>
              </a:rPr>
              <a:t>     :  a set of host characteristics.</a:t>
            </a:r>
            <a:endParaRPr lang="en-US" altLang="zh-CN" sz="1400" dirty="0">
              <a:latin typeface="Times New Roman" panose="02020603050405020304" pitchFamily="18" charset="0"/>
              <a:cs typeface="Times New Roman" panose="02020603050405020304" pitchFamily="18" charset="0"/>
            </a:endParaRPr>
          </a:p>
          <a:p>
            <a:pPr indent="-457200" algn="just">
              <a:spcAft>
                <a:spcPts val="600"/>
              </a:spcAft>
            </a:pPr>
            <a:r>
              <a:rPr lang="en-US" altLang="zh-CN" sz="1400" dirty="0">
                <a:latin typeface="Times New Roman" panose="02020603050405020304" pitchFamily="18" charset="0"/>
                <a:cs typeface="Times New Roman" panose="02020603050405020304" pitchFamily="18" charset="0"/>
              </a:rPr>
              <a:t>     :  a host-specific error component that accounts for unobserved heterogeneity across hosts.</a:t>
            </a:r>
            <a:endParaRPr lang="en-US" altLang="zh-CN" sz="1400" dirty="0">
              <a:latin typeface="Times New Roman" panose="02020603050405020304" pitchFamily="18" charset="0"/>
              <a:cs typeface="Times New Roman" panose="02020603050405020304" pitchFamily="18" charset="0"/>
            </a:endParaRPr>
          </a:p>
          <a:p>
            <a:pPr indent="-457200" algn="just">
              <a:spcAft>
                <a:spcPts val="600"/>
              </a:spcAft>
            </a:pPr>
            <a:r>
              <a:rPr lang="en-US" altLang="zh-CN" sz="1400" dirty="0">
                <a:latin typeface="Times New Roman" panose="02020603050405020304" pitchFamily="18" charset="0"/>
                <a:cs typeface="Times New Roman" panose="02020603050405020304" pitchFamily="18" charset="0"/>
              </a:rPr>
              <a:t>     : a listing error component that varies between listing l and host h.</a:t>
            </a:r>
            <a:endParaRPr lang="en-US" altLang="zh-CN" sz="1400" dirty="0">
              <a:latin typeface="Times New Roman" panose="02020603050405020304" pitchFamily="18" charset="0"/>
              <a:cs typeface="Times New Roman" panose="02020603050405020304" pitchFamily="18" charset="0"/>
            </a:endParaRPr>
          </a:p>
        </p:txBody>
      </p:sp>
      <p:pic>
        <p:nvPicPr>
          <p:cNvPr id="9" name="图片 8"/>
          <p:cNvPicPr>
            <a:picLocks noChangeAspect="1"/>
          </p:cNvPicPr>
          <p:nvPr/>
        </p:nvPicPr>
        <p:blipFill>
          <a:blip r:embed="rId1"/>
          <a:stretch>
            <a:fillRect/>
          </a:stretch>
        </p:blipFill>
        <p:spPr>
          <a:xfrm>
            <a:off x="2296160" y="1544320"/>
            <a:ext cx="4408805" cy="707390"/>
          </a:xfrm>
          <a:prstGeom prst="rect">
            <a:avLst/>
          </a:prstGeom>
        </p:spPr>
      </p:pic>
      <p:graphicFrame>
        <p:nvGraphicFramePr>
          <p:cNvPr id="10" name="对象 9">
            <a:hlinkClick r:id="" action="ppaction://ole?verb="/>
          </p:cNvPr>
          <p:cNvGraphicFramePr>
            <a:graphicFrameLocks noChangeAspect="1"/>
          </p:cNvGraphicFramePr>
          <p:nvPr/>
        </p:nvGraphicFramePr>
        <p:xfrm>
          <a:off x="355600" y="2444115"/>
          <a:ext cx="892810" cy="255270"/>
        </p:xfrm>
        <a:graphic>
          <a:graphicData uri="http://schemas.openxmlformats.org/presentationml/2006/ole">
            <mc:AlternateContent xmlns:mc="http://schemas.openxmlformats.org/markup-compatibility/2006">
              <mc:Choice xmlns:v="urn:schemas-microsoft-com:vml" Requires="v">
                <p:oleObj spid="_x0000_s1025" name="" r:id="rId2" imgW="800100" imgH="228600" progId="Equation.KSEE3">
                  <p:embed/>
                </p:oleObj>
              </mc:Choice>
              <mc:Fallback>
                <p:oleObj name="" r:id="rId2" imgW="800100" imgH="228600" progId="Equation.KSEE3">
                  <p:embed/>
                  <p:pic>
                    <p:nvPicPr>
                      <p:cNvPr id="0" name="图片 1024"/>
                      <p:cNvPicPr/>
                      <p:nvPr/>
                    </p:nvPicPr>
                    <p:blipFill>
                      <a:blip r:embed="rId3"/>
                      <a:stretch>
                        <a:fillRect/>
                      </a:stretch>
                    </p:blipFill>
                    <p:spPr>
                      <a:xfrm>
                        <a:off x="355600" y="2444115"/>
                        <a:ext cx="892810" cy="255270"/>
                      </a:xfrm>
                      <a:prstGeom prst="rect">
                        <a:avLst/>
                      </a:prstGeom>
                    </p:spPr>
                  </p:pic>
                </p:oleObj>
              </mc:Fallback>
            </mc:AlternateContent>
          </a:graphicData>
        </a:graphic>
      </p:graphicFrame>
      <p:graphicFrame>
        <p:nvGraphicFramePr>
          <p:cNvPr id="11" name="对象 10">
            <a:hlinkClick r:id="" action="ppaction://ole?verb="/>
          </p:cNvPr>
          <p:cNvGraphicFramePr>
            <a:graphicFrameLocks noChangeAspect="1"/>
          </p:cNvGraphicFramePr>
          <p:nvPr/>
        </p:nvGraphicFramePr>
        <p:xfrm>
          <a:off x="355600" y="2699385"/>
          <a:ext cx="229870" cy="280035"/>
        </p:xfrm>
        <a:graphic>
          <a:graphicData uri="http://schemas.openxmlformats.org/presentationml/2006/ole">
            <mc:AlternateContent xmlns:mc="http://schemas.openxmlformats.org/markup-compatibility/2006">
              <mc:Choice xmlns:v="urn:schemas-microsoft-com:vml" Requires="v">
                <p:oleObj spid="_x0000_s1026" name="" r:id="rId4" imgW="177165" imgH="215900" progId="Equation.KSEE3">
                  <p:embed/>
                </p:oleObj>
              </mc:Choice>
              <mc:Fallback>
                <p:oleObj name="" r:id="rId4" imgW="177165" imgH="215900" progId="Equation.KSEE3">
                  <p:embed/>
                  <p:pic>
                    <p:nvPicPr>
                      <p:cNvPr id="0" name="图片 1025"/>
                      <p:cNvPicPr/>
                      <p:nvPr/>
                    </p:nvPicPr>
                    <p:blipFill>
                      <a:blip r:embed="rId5"/>
                      <a:stretch>
                        <a:fillRect/>
                      </a:stretch>
                    </p:blipFill>
                    <p:spPr>
                      <a:xfrm>
                        <a:off x="355600" y="2699385"/>
                        <a:ext cx="229870" cy="280035"/>
                      </a:xfrm>
                      <a:prstGeom prst="rect">
                        <a:avLst/>
                      </a:prstGeom>
                    </p:spPr>
                  </p:pic>
                </p:oleObj>
              </mc:Fallback>
            </mc:AlternateContent>
          </a:graphicData>
        </a:graphic>
      </p:graphicFrame>
      <p:graphicFrame>
        <p:nvGraphicFramePr>
          <p:cNvPr id="12" name="对象 11">
            <a:hlinkClick r:id="" action="ppaction://ole?verb="/>
          </p:cNvPr>
          <p:cNvGraphicFramePr>
            <a:graphicFrameLocks noChangeAspect="1"/>
          </p:cNvGraphicFramePr>
          <p:nvPr/>
        </p:nvGraphicFramePr>
        <p:xfrm>
          <a:off x="323850" y="2979420"/>
          <a:ext cx="293370" cy="264160"/>
        </p:xfrm>
        <a:graphic>
          <a:graphicData uri="http://schemas.openxmlformats.org/presentationml/2006/ole">
            <mc:AlternateContent xmlns:mc="http://schemas.openxmlformats.org/markup-compatibility/2006">
              <mc:Choice xmlns:v="urn:schemas-microsoft-com:vml" Requires="v">
                <p:oleObj spid="_x0000_s1027" name="" r:id="rId6" imgW="254000" imgH="228600" progId="Equation.KSEE3">
                  <p:embed/>
                </p:oleObj>
              </mc:Choice>
              <mc:Fallback>
                <p:oleObj name="" r:id="rId6" imgW="254000" imgH="228600" progId="Equation.KSEE3">
                  <p:embed/>
                  <p:pic>
                    <p:nvPicPr>
                      <p:cNvPr id="0" name="图片 1026"/>
                      <p:cNvPicPr/>
                      <p:nvPr/>
                    </p:nvPicPr>
                    <p:blipFill>
                      <a:blip r:embed="rId7"/>
                      <a:stretch>
                        <a:fillRect/>
                      </a:stretch>
                    </p:blipFill>
                    <p:spPr>
                      <a:xfrm>
                        <a:off x="323850" y="2979420"/>
                        <a:ext cx="293370" cy="264160"/>
                      </a:xfrm>
                      <a:prstGeom prst="rect">
                        <a:avLst/>
                      </a:prstGeom>
                    </p:spPr>
                  </p:pic>
                </p:oleObj>
              </mc:Fallback>
            </mc:AlternateContent>
          </a:graphicData>
        </a:graphic>
      </p:graphicFrame>
      <p:graphicFrame>
        <p:nvGraphicFramePr>
          <p:cNvPr id="13" name="对象 12">
            <a:hlinkClick r:id="" action="ppaction://ole?verb="/>
          </p:cNvPr>
          <p:cNvGraphicFramePr>
            <a:graphicFrameLocks noChangeAspect="1"/>
          </p:cNvGraphicFramePr>
          <p:nvPr/>
        </p:nvGraphicFramePr>
        <p:xfrm>
          <a:off x="323850" y="3307080"/>
          <a:ext cx="227330" cy="314960"/>
        </p:xfrm>
        <a:graphic>
          <a:graphicData uri="http://schemas.openxmlformats.org/presentationml/2006/ole">
            <mc:AlternateContent xmlns:mc="http://schemas.openxmlformats.org/markup-compatibility/2006">
              <mc:Choice xmlns:v="urn:schemas-microsoft-com:vml" Requires="v">
                <p:oleObj spid="_x0000_s1028" name="" r:id="rId8" imgW="165100" imgH="228600" progId="Equation.KSEE3">
                  <p:embed/>
                </p:oleObj>
              </mc:Choice>
              <mc:Fallback>
                <p:oleObj name="" r:id="rId8" imgW="165100" imgH="228600" progId="Equation.KSEE3">
                  <p:embed/>
                  <p:pic>
                    <p:nvPicPr>
                      <p:cNvPr id="0" name="图片 1027"/>
                      <p:cNvPicPr/>
                      <p:nvPr/>
                    </p:nvPicPr>
                    <p:blipFill>
                      <a:blip r:embed="rId9"/>
                      <a:stretch>
                        <a:fillRect/>
                      </a:stretch>
                    </p:blipFill>
                    <p:spPr>
                      <a:xfrm>
                        <a:off x="323850" y="3307080"/>
                        <a:ext cx="227330" cy="314960"/>
                      </a:xfrm>
                      <a:prstGeom prst="rect">
                        <a:avLst/>
                      </a:prstGeom>
                    </p:spPr>
                  </p:pic>
                </p:oleObj>
              </mc:Fallback>
            </mc:AlternateContent>
          </a:graphicData>
        </a:graphic>
      </p:graphicFrame>
      <p:graphicFrame>
        <p:nvGraphicFramePr>
          <p:cNvPr id="14" name="对象 13">
            <a:hlinkClick r:id="" action="ppaction://ole?verb="/>
          </p:cNvPr>
          <p:cNvGraphicFramePr>
            <a:graphicFrameLocks noChangeAspect="1"/>
          </p:cNvGraphicFramePr>
          <p:nvPr/>
        </p:nvGraphicFramePr>
        <p:xfrm>
          <a:off x="355600" y="3622040"/>
          <a:ext cx="212090" cy="274320"/>
        </p:xfrm>
        <a:graphic>
          <a:graphicData uri="http://schemas.openxmlformats.org/presentationml/2006/ole">
            <mc:AlternateContent xmlns:mc="http://schemas.openxmlformats.org/markup-compatibility/2006">
              <mc:Choice xmlns:v="urn:schemas-microsoft-com:vml" Requires="v">
                <p:oleObj spid="_x0000_s1029" name="" r:id="rId10" imgW="177165" imgH="228600" progId="Equation.KSEE3">
                  <p:embed/>
                </p:oleObj>
              </mc:Choice>
              <mc:Fallback>
                <p:oleObj name="" r:id="rId10" imgW="177165" imgH="228600" progId="Equation.KSEE3">
                  <p:embed/>
                  <p:pic>
                    <p:nvPicPr>
                      <p:cNvPr id="0" name="图片 1028"/>
                      <p:cNvPicPr/>
                      <p:nvPr/>
                    </p:nvPicPr>
                    <p:blipFill>
                      <a:blip r:embed="rId11"/>
                      <a:stretch>
                        <a:fillRect/>
                      </a:stretch>
                    </p:blipFill>
                    <p:spPr>
                      <a:xfrm>
                        <a:off x="355600" y="3622040"/>
                        <a:ext cx="212090" cy="274320"/>
                      </a:xfrm>
                      <a:prstGeom prst="rect">
                        <a:avLst/>
                      </a:prstGeom>
                    </p:spPr>
                  </p:pic>
                </p:oleObj>
              </mc:Fallback>
            </mc:AlternateContent>
          </a:graphicData>
        </a:graphic>
      </p:graphicFrame>
      <p:graphicFrame>
        <p:nvGraphicFramePr>
          <p:cNvPr id="15" name="对象 14">
            <a:hlinkClick r:id="" action="ppaction://ole?verb="/>
          </p:cNvPr>
          <p:cNvGraphicFramePr>
            <a:graphicFrameLocks noChangeAspect="1"/>
          </p:cNvGraphicFramePr>
          <p:nvPr/>
        </p:nvGraphicFramePr>
        <p:xfrm>
          <a:off x="323850" y="3896360"/>
          <a:ext cx="245745" cy="295275"/>
        </p:xfrm>
        <a:graphic>
          <a:graphicData uri="http://schemas.openxmlformats.org/presentationml/2006/ole">
            <mc:AlternateContent xmlns:mc="http://schemas.openxmlformats.org/markup-compatibility/2006">
              <mc:Choice xmlns:v="urn:schemas-microsoft-com:vml" Requires="v">
                <p:oleObj spid="_x0000_s1030" name="" r:id="rId12" imgW="190500" imgH="228600" progId="Equation.KSEE3">
                  <p:embed/>
                </p:oleObj>
              </mc:Choice>
              <mc:Fallback>
                <p:oleObj name="" r:id="rId12" imgW="190500" imgH="228600" progId="Equation.KSEE3">
                  <p:embed/>
                  <p:pic>
                    <p:nvPicPr>
                      <p:cNvPr id="0" name="图片 1029"/>
                      <p:cNvPicPr/>
                      <p:nvPr/>
                    </p:nvPicPr>
                    <p:blipFill>
                      <a:blip r:embed="rId13"/>
                      <a:stretch>
                        <a:fillRect/>
                      </a:stretch>
                    </p:blipFill>
                    <p:spPr>
                      <a:xfrm>
                        <a:off x="323850" y="3896360"/>
                        <a:ext cx="245745" cy="295275"/>
                      </a:xfrm>
                      <a:prstGeom prst="rect">
                        <a:avLst/>
                      </a:prstGeom>
                    </p:spPr>
                  </p:pic>
                </p:oleObj>
              </mc:Fallback>
            </mc:AlternateContent>
          </a:graphicData>
        </a:graphic>
      </p:graphicFrame>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2" y="0"/>
            <a:ext cx="9144002" cy="573528"/>
          </a:xfrm>
          <a:prstGeom prst="rect">
            <a:avLst/>
          </a:prstGeom>
          <a:solidFill>
            <a:srgbClr val="1F4E79"/>
          </a:solidFill>
          <a:ln>
            <a:noFill/>
          </a:ln>
          <a:effectLst>
            <a:outerShdw blurRad="203200" dist="50800" dir="5400000" sx="105000" sy="105000" algn="ctr" rotWithShape="0">
              <a:srgbClr val="000000">
                <a:alpha val="3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任意多边形 2"/>
          <p:cNvSpPr/>
          <p:nvPr/>
        </p:nvSpPr>
        <p:spPr>
          <a:xfrm>
            <a:off x="-5327" y="109812"/>
            <a:ext cx="587288" cy="353906"/>
          </a:xfrm>
          <a:custGeom>
            <a:avLst/>
            <a:gdLst>
              <a:gd name="connsiteX0" fmla="*/ 0 w 710619"/>
              <a:gd name="connsiteY0" fmla="*/ 0 h 570968"/>
              <a:gd name="connsiteX1" fmla="*/ 425135 w 710619"/>
              <a:gd name="connsiteY1" fmla="*/ 0 h 570968"/>
              <a:gd name="connsiteX2" fmla="*/ 710619 w 710619"/>
              <a:gd name="connsiteY2" fmla="*/ 285484 h 570968"/>
              <a:gd name="connsiteX3" fmla="*/ 425135 w 710619"/>
              <a:gd name="connsiteY3" fmla="*/ 570968 h 570968"/>
              <a:gd name="connsiteX4" fmla="*/ 0 w 710619"/>
              <a:gd name="connsiteY4" fmla="*/ 570968 h 5709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10619" h="570968">
                <a:moveTo>
                  <a:pt x="0" y="0"/>
                </a:moveTo>
                <a:lnTo>
                  <a:pt x="425135" y="0"/>
                </a:lnTo>
                <a:lnTo>
                  <a:pt x="710619" y="285484"/>
                </a:lnTo>
                <a:lnTo>
                  <a:pt x="425135" y="570968"/>
                </a:lnTo>
                <a:lnTo>
                  <a:pt x="0" y="570968"/>
                </a:lnTo>
                <a:close/>
              </a:path>
            </a:pathLst>
          </a:cu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4" name="任意多边形 3"/>
          <p:cNvSpPr/>
          <p:nvPr/>
        </p:nvSpPr>
        <p:spPr>
          <a:xfrm>
            <a:off x="498024" y="109812"/>
            <a:ext cx="426476" cy="353906"/>
          </a:xfrm>
          <a:custGeom>
            <a:avLst/>
            <a:gdLst>
              <a:gd name="connsiteX0" fmla="*/ 0 w 654307"/>
              <a:gd name="connsiteY0" fmla="*/ 0 h 723958"/>
              <a:gd name="connsiteX1" fmla="*/ 292328 w 654307"/>
              <a:gd name="connsiteY1" fmla="*/ 0 h 723958"/>
              <a:gd name="connsiteX2" fmla="*/ 654307 w 654307"/>
              <a:gd name="connsiteY2" fmla="*/ 361979 h 723958"/>
              <a:gd name="connsiteX3" fmla="*/ 292328 w 654307"/>
              <a:gd name="connsiteY3" fmla="*/ 723958 h 723958"/>
              <a:gd name="connsiteX4" fmla="*/ 0 w 654307"/>
              <a:gd name="connsiteY4" fmla="*/ 723958 h 723958"/>
              <a:gd name="connsiteX5" fmla="*/ 361979 w 654307"/>
              <a:gd name="connsiteY5" fmla="*/ 361979 h 723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54307" h="723958">
                <a:moveTo>
                  <a:pt x="0" y="0"/>
                </a:moveTo>
                <a:lnTo>
                  <a:pt x="292328" y="0"/>
                </a:lnTo>
                <a:lnTo>
                  <a:pt x="654307" y="361979"/>
                </a:lnTo>
                <a:lnTo>
                  <a:pt x="292328" y="723958"/>
                </a:lnTo>
                <a:lnTo>
                  <a:pt x="0" y="723958"/>
                </a:lnTo>
                <a:lnTo>
                  <a:pt x="361979" y="361979"/>
                </a:lnTo>
                <a:close/>
              </a:path>
            </a:pathLst>
          </a:cu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5" name="文本框 4"/>
          <p:cNvSpPr txBox="1"/>
          <p:nvPr/>
        </p:nvSpPr>
        <p:spPr>
          <a:xfrm>
            <a:off x="-44777" y="66399"/>
            <a:ext cx="400523" cy="584775"/>
          </a:xfrm>
          <a:prstGeom prst="rect">
            <a:avLst/>
          </a:prstGeom>
          <a:noFill/>
        </p:spPr>
        <p:txBody>
          <a:bodyPr wrap="square" rtlCol="0">
            <a:spAutoFit/>
          </a:bodyPr>
          <a:lstStyle/>
          <a:p>
            <a:r>
              <a:rPr lang="en-US" altLang="zh-CN" sz="3200" dirty="0">
                <a:solidFill>
                  <a:srgbClr val="1F4E79"/>
                </a:solidFill>
              </a:rPr>
              <a:t>3</a:t>
            </a:r>
            <a:endParaRPr lang="en-US" altLang="zh-CN" sz="3200" dirty="0">
              <a:solidFill>
                <a:srgbClr val="1F4E79"/>
              </a:solidFill>
            </a:endParaRPr>
          </a:p>
        </p:txBody>
      </p:sp>
      <p:sp>
        <p:nvSpPr>
          <p:cNvPr id="6" name="文本框 5"/>
          <p:cNvSpPr txBox="1"/>
          <p:nvPr/>
        </p:nvSpPr>
        <p:spPr>
          <a:xfrm>
            <a:off x="826735" y="56515"/>
            <a:ext cx="9411632" cy="460375"/>
          </a:xfrm>
          <a:prstGeom prst="rect">
            <a:avLst/>
          </a:prstGeom>
          <a:noFill/>
        </p:spPr>
        <p:txBody>
          <a:bodyPr wrap="square" rtlCol="0">
            <a:spAutoFit/>
          </a:bodyPr>
          <a:lstStyle>
            <a:defPPr>
              <a:defRPr lang="zh-CN"/>
            </a:defPPr>
            <a:lvl1pPr>
              <a:defRPr sz="3200">
                <a:solidFill>
                  <a:srgbClr val="1F4E79"/>
                </a:solidFill>
              </a:defRPr>
            </a:lvl1pPr>
          </a:lstStyle>
          <a:p>
            <a:pPr lvl="0"/>
            <a:r>
              <a:rPr lang="en-US" altLang="zh-CN" sz="2400" b="1" dirty="0">
                <a:solidFill>
                  <a:schemeClr val="bg1"/>
                </a:solidFill>
                <a:latin typeface="Times New Roman" panose="02020603050405020304" pitchFamily="18" charset="0"/>
                <a:ea typeface="微软雅黑" panose="020B0503020204020204" charset="-122"/>
                <a:cs typeface="Times New Roman" panose="02020603050405020304" pitchFamily="18" charset="0"/>
              </a:rPr>
              <a:t>Study 1a: Sharing Economy Platform (Airbnb)</a:t>
            </a:r>
            <a:endParaRPr lang="en-US" altLang="zh-CN" sz="2400" b="1" dirty="0">
              <a:solidFill>
                <a:schemeClr val="bg1"/>
              </a:solidFill>
              <a:latin typeface="Times New Roman" panose="02020603050405020304" pitchFamily="18" charset="0"/>
              <a:ea typeface="微软雅黑" panose="020B0503020204020204" charset="-122"/>
              <a:cs typeface="Times New Roman" panose="02020603050405020304" pitchFamily="18" charset="0"/>
            </a:endParaRPr>
          </a:p>
        </p:txBody>
      </p:sp>
      <p:sp>
        <p:nvSpPr>
          <p:cNvPr id="8" name="矩形 7"/>
          <p:cNvSpPr/>
          <p:nvPr/>
        </p:nvSpPr>
        <p:spPr>
          <a:xfrm>
            <a:off x="277495" y="730250"/>
            <a:ext cx="4304030" cy="2414905"/>
          </a:xfrm>
          <a:prstGeom prst="rect">
            <a:avLst/>
          </a:prstGeom>
        </p:spPr>
        <p:txBody>
          <a:bodyPr wrap="square">
            <a:spAutoFit/>
          </a:bodyPr>
          <a:lstStyle/>
          <a:p>
            <a:pPr indent="-457200" algn="just">
              <a:spcAft>
                <a:spcPts val="600"/>
              </a:spcAft>
            </a:pPr>
            <a:r>
              <a:rPr lang="en-US" altLang="zh-CN" sz="1400" b="1" i="1" dirty="0">
                <a:solidFill>
                  <a:schemeClr val="accent1">
                    <a:lumMod val="50000"/>
                  </a:schemeClr>
                </a:solidFill>
                <a:latin typeface="Times New Roman" panose="02020603050405020304" pitchFamily="18" charset="0"/>
                <a:cs typeface="Times New Roman" panose="02020603050405020304" pitchFamily="18" charset="0"/>
              </a:rPr>
              <a:t>Results：</a:t>
            </a:r>
            <a:r>
              <a:rPr lang="en-US" altLang="zh-CN" sz="1600" dirty="0">
                <a:latin typeface="Times New Roman" panose="02020603050405020304" pitchFamily="18" charset="0"/>
                <a:cs typeface="Times New Roman" panose="02020603050405020304" pitchFamily="18" charset="0"/>
              </a:rPr>
              <a:t> </a:t>
            </a:r>
            <a:endParaRPr lang="en-US" altLang="zh-CN" sz="1600" dirty="0">
              <a:latin typeface="Times New Roman" panose="02020603050405020304" pitchFamily="18" charset="0"/>
              <a:cs typeface="Times New Roman" panose="02020603050405020304" pitchFamily="18" charset="0"/>
            </a:endParaRPr>
          </a:p>
          <a:p>
            <a:pPr indent="-457200" algn="just">
              <a:spcAft>
                <a:spcPts val="600"/>
              </a:spcAft>
            </a:pPr>
            <a:r>
              <a:rPr lang="en-US" altLang="zh-CN" sz="1200" dirty="0">
                <a:latin typeface="Times New Roman" panose="02020603050405020304" pitchFamily="18" charset="0"/>
                <a:cs typeface="Times New Roman" panose="02020603050405020304" pitchFamily="18" charset="0"/>
              </a:rPr>
              <a:t>The results of Spec. 3 show that a one-unit increase in a host’s facial attractiveness can increase the occupancy rate by approximately 1.3%, suggesting that the beauty premium is prevalent.</a:t>
            </a:r>
            <a:endParaRPr lang="en-US" altLang="zh-CN" sz="1200" dirty="0">
              <a:latin typeface="Times New Roman" panose="02020603050405020304" pitchFamily="18" charset="0"/>
              <a:cs typeface="Times New Roman" panose="02020603050405020304" pitchFamily="18" charset="0"/>
            </a:endParaRPr>
          </a:p>
          <a:p>
            <a:pPr indent="-457200" algn="just">
              <a:spcAft>
                <a:spcPts val="600"/>
              </a:spcAft>
            </a:pPr>
            <a:r>
              <a:rPr lang="en-US" altLang="zh-CN" sz="1200" dirty="0">
                <a:latin typeface="Times New Roman" panose="02020603050405020304" pitchFamily="18" charset="0"/>
                <a:cs typeface="Times New Roman" panose="02020603050405020304" pitchFamily="18" charset="0"/>
              </a:rPr>
              <a:t>We introduced the quadratic term in Spec. 4 and use a three-step procedure to test the U-shaped relationship between facial attractiveness and occupancy rate.</a:t>
            </a:r>
            <a:endParaRPr lang="en-US" altLang="zh-CN" sz="1200" dirty="0">
              <a:latin typeface="Times New Roman" panose="02020603050405020304" pitchFamily="18" charset="0"/>
              <a:cs typeface="Times New Roman" panose="02020603050405020304" pitchFamily="18" charset="0"/>
            </a:endParaRPr>
          </a:p>
          <a:p>
            <a:pPr indent="-457200" algn="just">
              <a:spcAft>
                <a:spcPts val="600"/>
              </a:spcAft>
            </a:pPr>
            <a:r>
              <a:rPr lang="en-US" altLang="zh-CN" sz="1200" dirty="0">
                <a:latin typeface="Times New Roman" panose="02020603050405020304" pitchFamily="18" charset="0"/>
                <a:cs typeface="Times New Roman" panose="02020603050405020304" pitchFamily="18" charset="0"/>
              </a:rPr>
              <a:t>First, the results of Spec. 4 in Table 2 show </a:t>
            </a:r>
            <a:r>
              <a:rPr lang="en-US" altLang="zh-CN" sz="1200" b="1" dirty="0">
                <a:latin typeface="Times New Roman" panose="02020603050405020304" pitchFamily="18" charset="0"/>
                <a:cs typeface="Times New Roman" panose="02020603050405020304" pitchFamily="18" charset="0"/>
              </a:rPr>
              <a:t>the joint significance and expected signs of the direct effect</a:t>
            </a:r>
            <a:r>
              <a:rPr lang="en-US" altLang="zh-CN" sz="1200" dirty="0">
                <a:latin typeface="Times New Roman" panose="02020603050405020304" pitchFamily="18" charset="0"/>
                <a:cs typeface="Times New Roman" panose="02020603050405020304" pitchFamily="18" charset="0"/>
              </a:rPr>
              <a:t> (b=-.911, p &lt; .01) and the squared term effect (b=.150, p &lt; .01).</a:t>
            </a:r>
            <a:endParaRPr lang="en-US" altLang="zh-CN" sz="1200" dirty="0">
              <a:latin typeface="Times New Roman" panose="02020603050405020304" pitchFamily="18" charset="0"/>
              <a:cs typeface="Times New Roman" panose="02020603050405020304" pitchFamily="18" charset="0"/>
            </a:endParaRPr>
          </a:p>
        </p:txBody>
      </p:sp>
      <p:pic>
        <p:nvPicPr>
          <p:cNvPr id="10" name="图片 9"/>
          <p:cNvPicPr>
            <a:picLocks noChangeAspect="1"/>
          </p:cNvPicPr>
          <p:nvPr>
            <p:custDataLst>
              <p:tags r:id="rId1"/>
            </p:custDataLst>
          </p:nvPr>
        </p:nvPicPr>
        <p:blipFill>
          <a:blip r:embed="rId2"/>
          <a:stretch>
            <a:fillRect/>
          </a:stretch>
        </p:blipFill>
        <p:spPr>
          <a:xfrm>
            <a:off x="4772025" y="624205"/>
            <a:ext cx="4193540" cy="4519295"/>
          </a:xfrm>
          <a:prstGeom prst="rect">
            <a:avLst/>
          </a:prstGeom>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2" y="0"/>
            <a:ext cx="9144002" cy="573528"/>
          </a:xfrm>
          <a:prstGeom prst="rect">
            <a:avLst/>
          </a:prstGeom>
          <a:solidFill>
            <a:srgbClr val="1F4E79"/>
          </a:solidFill>
          <a:ln>
            <a:noFill/>
          </a:ln>
          <a:effectLst>
            <a:outerShdw blurRad="203200" dist="50800" dir="5400000" sx="105000" sy="105000" algn="ctr" rotWithShape="0">
              <a:srgbClr val="000000">
                <a:alpha val="3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任意多边形 2"/>
          <p:cNvSpPr/>
          <p:nvPr/>
        </p:nvSpPr>
        <p:spPr>
          <a:xfrm>
            <a:off x="-5327" y="109812"/>
            <a:ext cx="587288" cy="353906"/>
          </a:xfrm>
          <a:custGeom>
            <a:avLst/>
            <a:gdLst>
              <a:gd name="connsiteX0" fmla="*/ 0 w 710619"/>
              <a:gd name="connsiteY0" fmla="*/ 0 h 570968"/>
              <a:gd name="connsiteX1" fmla="*/ 425135 w 710619"/>
              <a:gd name="connsiteY1" fmla="*/ 0 h 570968"/>
              <a:gd name="connsiteX2" fmla="*/ 710619 w 710619"/>
              <a:gd name="connsiteY2" fmla="*/ 285484 h 570968"/>
              <a:gd name="connsiteX3" fmla="*/ 425135 w 710619"/>
              <a:gd name="connsiteY3" fmla="*/ 570968 h 570968"/>
              <a:gd name="connsiteX4" fmla="*/ 0 w 710619"/>
              <a:gd name="connsiteY4" fmla="*/ 570968 h 5709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10619" h="570968">
                <a:moveTo>
                  <a:pt x="0" y="0"/>
                </a:moveTo>
                <a:lnTo>
                  <a:pt x="425135" y="0"/>
                </a:lnTo>
                <a:lnTo>
                  <a:pt x="710619" y="285484"/>
                </a:lnTo>
                <a:lnTo>
                  <a:pt x="425135" y="570968"/>
                </a:lnTo>
                <a:lnTo>
                  <a:pt x="0" y="570968"/>
                </a:lnTo>
                <a:close/>
              </a:path>
            </a:pathLst>
          </a:cu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4" name="任意多边形 3"/>
          <p:cNvSpPr/>
          <p:nvPr/>
        </p:nvSpPr>
        <p:spPr>
          <a:xfrm>
            <a:off x="498024" y="109812"/>
            <a:ext cx="426476" cy="353906"/>
          </a:xfrm>
          <a:custGeom>
            <a:avLst/>
            <a:gdLst>
              <a:gd name="connsiteX0" fmla="*/ 0 w 654307"/>
              <a:gd name="connsiteY0" fmla="*/ 0 h 723958"/>
              <a:gd name="connsiteX1" fmla="*/ 292328 w 654307"/>
              <a:gd name="connsiteY1" fmla="*/ 0 h 723958"/>
              <a:gd name="connsiteX2" fmla="*/ 654307 w 654307"/>
              <a:gd name="connsiteY2" fmla="*/ 361979 h 723958"/>
              <a:gd name="connsiteX3" fmla="*/ 292328 w 654307"/>
              <a:gd name="connsiteY3" fmla="*/ 723958 h 723958"/>
              <a:gd name="connsiteX4" fmla="*/ 0 w 654307"/>
              <a:gd name="connsiteY4" fmla="*/ 723958 h 723958"/>
              <a:gd name="connsiteX5" fmla="*/ 361979 w 654307"/>
              <a:gd name="connsiteY5" fmla="*/ 361979 h 723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54307" h="723958">
                <a:moveTo>
                  <a:pt x="0" y="0"/>
                </a:moveTo>
                <a:lnTo>
                  <a:pt x="292328" y="0"/>
                </a:lnTo>
                <a:lnTo>
                  <a:pt x="654307" y="361979"/>
                </a:lnTo>
                <a:lnTo>
                  <a:pt x="292328" y="723958"/>
                </a:lnTo>
                <a:lnTo>
                  <a:pt x="0" y="723958"/>
                </a:lnTo>
                <a:lnTo>
                  <a:pt x="361979" y="361979"/>
                </a:lnTo>
                <a:close/>
              </a:path>
            </a:pathLst>
          </a:cu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5" name="文本框 4"/>
          <p:cNvSpPr txBox="1"/>
          <p:nvPr/>
        </p:nvSpPr>
        <p:spPr>
          <a:xfrm>
            <a:off x="-44777" y="66399"/>
            <a:ext cx="400523" cy="584775"/>
          </a:xfrm>
          <a:prstGeom prst="rect">
            <a:avLst/>
          </a:prstGeom>
          <a:noFill/>
        </p:spPr>
        <p:txBody>
          <a:bodyPr wrap="square" rtlCol="0">
            <a:spAutoFit/>
          </a:bodyPr>
          <a:lstStyle/>
          <a:p>
            <a:r>
              <a:rPr lang="en-US" altLang="zh-CN" sz="3200" dirty="0">
                <a:solidFill>
                  <a:srgbClr val="1F4E79"/>
                </a:solidFill>
              </a:rPr>
              <a:t>3</a:t>
            </a:r>
            <a:endParaRPr lang="en-US" altLang="zh-CN" sz="3200" dirty="0">
              <a:solidFill>
                <a:srgbClr val="1F4E79"/>
              </a:solidFill>
            </a:endParaRPr>
          </a:p>
        </p:txBody>
      </p:sp>
      <p:sp>
        <p:nvSpPr>
          <p:cNvPr id="6" name="文本框 5"/>
          <p:cNvSpPr txBox="1"/>
          <p:nvPr/>
        </p:nvSpPr>
        <p:spPr>
          <a:xfrm>
            <a:off x="827370" y="56515"/>
            <a:ext cx="9411632" cy="460375"/>
          </a:xfrm>
          <a:prstGeom prst="rect">
            <a:avLst/>
          </a:prstGeom>
          <a:noFill/>
        </p:spPr>
        <p:txBody>
          <a:bodyPr wrap="square" rtlCol="0">
            <a:spAutoFit/>
          </a:bodyPr>
          <a:lstStyle>
            <a:defPPr>
              <a:defRPr lang="zh-CN"/>
            </a:defPPr>
            <a:lvl1pPr>
              <a:defRPr sz="3200">
                <a:solidFill>
                  <a:srgbClr val="1F4E79"/>
                </a:solidFill>
              </a:defRPr>
            </a:lvl1pPr>
          </a:lstStyle>
          <a:p>
            <a:pPr lvl="0"/>
            <a:r>
              <a:rPr lang="en-US" altLang="zh-CN" sz="2400" b="1" dirty="0">
                <a:solidFill>
                  <a:schemeClr val="bg1"/>
                </a:solidFill>
                <a:latin typeface="Times New Roman" panose="02020603050405020304" pitchFamily="18" charset="0"/>
                <a:ea typeface="微软雅黑" panose="020B0503020204020204" charset="-122"/>
                <a:cs typeface="Times New Roman" panose="02020603050405020304" pitchFamily="18" charset="0"/>
              </a:rPr>
              <a:t>Study 1a: Sharing Economy Platform (Airbnb)</a:t>
            </a:r>
            <a:endParaRPr lang="en-US" altLang="zh-CN" sz="2400" b="1" dirty="0">
              <a:solidFill>
                <a:schemeClr val="bg1"/>
              </a:solidFill>
              <a:latin typeface="Times New Roman" panose="02020603050405020304" pitchFamily="18" charset="0"/>
              <a:ea typeface="微软雅黑" panose="020B0503020204020204" charset="-122"/>
              <a:cs typeface="Times New Roman" panose="02020603050405020304" pitchFamily="18" charset="0"/>
            </a:endParaRPr>
          </a:p>
        </p:txBody>
      </p:sp>
      <p:sp>
        <p:nvSpPr>
          <p:cNvPr id="8" name="矩形 7"/>
          <p:cNvSpPr/>
          <p:nvPr/>
        </p:nvSpPr>
        <p:spPr>
          <a:xfrm>
            <a:off x="277495" y="730250"/>
            <a:ext cx="4304030" cy="3415030"/>
          </a:xfrm>
          <a:prstGeom prst="rect">
            <a:avLst/>
          </a:prstGeom>
        </p:spPr>
        <p:txBody>
          <a:bodyPr wrap="square">
            <a:spAutoFit/>
          </a:bodyPr>
          <a:lstStyle/>
          <a:p>
            <a:pPr indent="-457200" algn="just">
              <a:spcAft>
                <a:spcPts val="600"/>
              </a:spcAft>
            </a:pPr>
            <a:r>
              <a:rPr lang="en-US" altLang="zh-CN" sz="1400" b="1" i="1" dirty="0">
                <a:solidFill>
                  <a:schemeClr val="accent1">
                    <a:lumMod val="50000"/>
                  </a:schemeClr>
                </a:solidFill>
                <a:latin typeface="Times New Roman" panose="02020603050405020304" pitchFamily="18" charset="0"/>
                <a:cs typeface="Times New Roman" panose="02020603050405020304" pitchFamily="18" charset="0"/>
              </a:rPr>
              <a:t>Results：</a:t>
            </a:r>
            <a:r>
              <a:rPr lang="en-US" altLang="zh-CN" sz="1600" dirty="0">
                <a:latin typeface="Times New Roman" panose="02020603050405020304" pitchFamily="18" charset="0"/>
                <a:cs typeface="Times New Roman" panose="02020603050405020304" pitchFamily="18" charset="0"/>
              </a:rPr>
              <a:t> </a:t>
            </a:r>
            <a:endParaRPr lang="en-US" altLang="zh-CN" sz="1600" dirty="0">
              <a:latin typeface="Times New Roman" panose="02020603050405020304" pitchFamily="18" charset="0"/>
              <a:cs typeface="Times New Roman" panose="02020603050405020304" pitchFamily="18" charset="0"/>
            </a:endParaRPr>
          </a:p>
          <a:p>
            <a:pPr indent="-457200" algn="just">
              <a:spcAft>
                <a:spcPts val="600"/>
              </a:spcAft>
            </a:pPr>
            <a:r>
              <a:rPr lang="en-US" altLang="zh-CN" sz="1200" dirty="0">
                <a:latin typeface="Times New Roman" panose="02020603050405020304" pitchFamily="18" charset="0"/>
                <a:cs typeface="Times New Roman" panose="02020603050405020304" pitchFamily="18" charset="0"/>
              </a:rPr>
              <a:t>Second, as shown in Figure 2, Panel A, the slope of the lower end is significantly negative (-.341, p &lt; .01), and the slope of the higher end is significantly positive (.368, p &lt; .01). </a:t>
            </a:r>
            <a:endParaRPr lang="en-US" altLang="zh-CN" sz="1200" dirty="0">
              <a:latin typeface="Times New Roman" panose="02020603050405020304" pitchFamily="18" charset="0"/>
              <a:cs typeface="Times New Roman" panose="02020603050405020304" pitchFamily="18" charset="0"/>
            </a:endParaRPr>
          </a:p>
          <a:p>
            <a:pPr indent="-457200" algn="just">
              <a:spcAft>
                <a:spcPts val="600"/>
              </a:spcAft>
            </a:pPr>
            <a:r>
              <a:rPr lang="en-US" altLang="zh-CN" sz="1200" dirty="0">
                <a:latin typeface="Times New Roman" panose="02020603050405020304" pitchFamily="18" charset="0"/>
                <a:cs typeface="Times New Roman" panose="02020603050405020304" pitchFamily="18" charset="0"/>
              </a:rPr>
              <a:t>Third, the turning point (3.04, p &lt; .01) is significant and located well within the data range. </a:t>
            </a:r>
            <a:endParaRPr lang="en-US" altLang="zh-CN" sz="1200" dirty="0">
              <a:latin typeface="Times New Roman" panose="02020603050405020304" pitchFamily="18" charset="0"/>
              <a:cs typeface="Times New Roman" panose="02020603050405020304" pitchFamily="18" charset="0"/>
            </a:endParaRPr>
          </a:p>
          <a:p>
            <a:pPr indent="-457200" algn="just">
              <a:spcAft>
                <a:spcPts val="600"/>
              </a:spcAft>
            </a:pPr>
            <a:r>
              <a:rPr lang="en-US" altLang="zh-CN" sz="1200" dirty="0">
                <a:latin typeface="Times New Roman" panose="02020603050405020304" pitchFamily="18" charset="0"/>
                <a:cs typeface="Times New Roman" panose="02020603050405020304" pitchFamily="18" charset="0"/>
              </a:rPr>
              <a:t>Thus, these results support H1.</a:t>
            </a:r>
            <a:endParaRPr lang="en-US" altLang="zh-CN" sz="1200" dirty="0">
              <a:latin typeface="Times New Roman" panose="02020603050405020304" pitchFamily="18" charset="0"/>
              <a:cs typeface="Times New Roman" panose="02020603050405020304" pitchFamily="18" charset="0"/>
            </a:endParaRPr>
          </a:p>
          <a:p>
            <a:pPr indent="-457200" algn="just">
              <a:spcAft>
                <a:spcPts val="600"/>
              </a:spcAft>
            </a:pPr>
            <a:r>
              <a:rPr lang="en-US" altLang="zh-CN" sz="1400" b="1" i="1" dirty="0">
                <a:solidFill>
                  <a:schemeClr val="accent1">
                    <a:lumMod val="50000"/>
                  </a:schemeClr>
                </a:solidFill>
                <a:latin typeface="Times New Roman" panose="02020603050405020304" pitchFamily="18" charset="0"/>
                <a:cs typeface="Times New Roman" panose="02020603050405020304" pitchFamily="18" charset="0"/>
              </a:rPr>
              <a:t>Correction of measurement errors:</a:t>
            </a:r>
            <a:endParaRPr lang="en-US" altLang="zh-CN" sz="1400" b="1" i="1" dirty="0">
              <a:solidFill>
                <a:schemeClr val="accent1">
                  <a:lumMod val="50000"/>
                </a:schemeClr>
              </a:solidFill>
              <a:latin typeface="Times New Roman" panose="02020603050405020304" pitchFamily="18" charset="0"/>
              <a:cs typeface="Times New Roman" panose="02020603050405020304" pitchFamily="18" charset="0"/>
            </a:endParaRPr>
          </a:p>
          <a:p>
            <a:pPr indent="-457200" algn="just">
              <a:spcAft>
                <a:spcPts val="600"/>
              </a:spcAft>
            </a:pPr>
            <a:r>
              <a:rPr lang="en-US" altLang="zh-CN" sz="1200" dirty="0">
                <a:latin typeface="Times New Roman" panose="02020603050405020304" pitchFamily="18" charset="0"/>
                <a:cs typeface="Times New Roman" panose="02020603050405020304" pitchFamily="18" charset="0"/>
              </a:rPr>
              <a:t>In Specs. 5 and 6, we used the simulation extrapolation method (SIMEX) to account for measurement errors in the machine learning approach.</a:t>
            </a:r>
            <a:endParaRPr lang="en-US" altLang="zh-CN" sz="1200" dirty="0">
              <a:latin typeface="Times New Roman" panose="02020603050405020304" pitchFamily="18" charset="0"/>
              <a:cs typeface="Times New Roman" panose="02020603050405020304" pitchFamily="18" charset="0"/>
            </a:endParaRPr>
          </a:p>
          <a:p>
            <a:pPr indent="-457200" algn="just">
              <a:spcAft>
                <a:spcPts val="600"/>
              </a:spcAft>
            </a:pPr>
            <a:r>
              <a:rPr lang="en-US" altLang="zh-CN" sz="1200" dirty="0">
                <a:latin typeface="Times New Roman" panose="02020603050405020304" pitchFamily="18" charset="0"/>
                <a:cs typeface="Times New Roman" panose="02020603050405020304" pitchFamily="18" charset="0"/>
              </a:rPr>
              <a:t>Compared with the naive model, the parameter estimates of facial attractiveness using the SIMEX corrected model are larger in magnitude, suggesting that the naive model may underestimate the effects.</a:t>
            </a:r>
            <a:endParaRPr lang="en-US" altLang="zh-CN" sz="1200" dirty="0">
              <a:latin typeface="Times New Roman" panose="02020603050405020304" pitchFamily="18" charset="0"/>
              <a:cs typeface="Times New Roman" panose="02020603050405020304" pitchFamily="18" charset="0"/>
            </a:endParaRPr>
          </a:p>
        </p:txBody>
      </p:sp>
      <p:pic>
        <p:nvPicPr>
          <p:cNvPr id="7" name="图片 6"/>
          <p:cNvPicPr>
            <a:picLocks noChangeAspect="1"/>
          </p:cNvPicPr>
          <p:nvPr/>
        </p:nvPicPr>
        <p:blipFill>
          <a:blip r:embed="rId1"/>
          <a:stretch>
            <a:fillRect/>
          </a:stretch>
        </p:blipFill>
        <p:spPr>
          <a:xfrm>
            <a:off x="5223510" y="598805"/>
            <a:ext cx="3396615" cy="4544695"/>
          </a:xfrm>
          <a:prstGeom prst="rect">
            <a:avLst/>
          </a:prstGeom>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2" y="0"/>
            <a:ext cx="9144002" cy="573528"/>
          </a:xfrm>
          <a:prstGeom prst="rect">
            <a:avLst/>
          </a:prstGeom>
          <a:solidFill>
            <a:srgbClr val="1F4E79"/>
          </a:solidFill>
          <a:ln>
            <a:noFill/>
          </a:ln>
          <a:effectLst>
            <a:outerShdw blurRad="203200" dist="50800" dir="5400000" sx="105000" sy="105000" algn="ctr" rotWithShape="0">
              <a:srgbClr val="000000">
                <a:alpha val="3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任意多边形 2"/>
          <p:cNvSpPr/>
          <p:nvPr/>
        </p:nvSpPr>
        <p:spPr>
          <a:xfrm>
            <a:off x="-5327" y="109812"/>
            <a:ext cx="587288" cy="353906"/>
          </a:xfrm>
          <a:custGeom>
            <a:avLst/>
            <a:gdLst>
              <a:gd name="connsiteX0" fmla="*/ 0 w 710619"/>
              <a:gd name="connsiteY0" fmla="*/ 0 h 570968"/>
              <a:gd name="connsiteX1" fmla="*/ 425135 w 710619"/>
              <a:gd name="connsiteY1" fmla="*/ 0 h 570968"/>
              <a:gd name="connsiteX2" fmla="*/ 710619 w 710619"/>
              <a:gd name="connsiteY2" fmla="*/ 285484 h 570968"/>
              <a:gd name="connsiteX3" fmla="*/ 425135 w 710619"/>
              <a:gd name="connsiteY3" fmla="*/ 570968 h 570968"/>
              <a:gd name="connsiteX4" fmla="*/ 0 w 710619"/>
              <a:gd name="connsiteY4" fmla="*/ 570968 h 5709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10619" h="570968">
                <a:moveTo>
                  <a:pt x="0" y="0"/>
                </a:moveTo>
                <a:lnTo>
                  <a:pt x="425135" y="0"/>
                </a:lnTo>
                <a:lnTo>
                  <a:pt x="710619" y="285484"/>
                </a:lnTo>
                <a:lnTo>
                  <a:pt x="425135" y="570968"/>
                </a:lnTo>
                <a:lnTo>
                  <a:pt x="0" y="570968"/>
                </a:lnTo>
                <a:close/>
              </a:path>
            </a:pathLst>
          </a:cu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4" name="任意多边形 3"/>
          <p:cNvSpPr/>
          <p:nvPr/>
        </p:nvSpPr>
        <p:spPr>
          <a:xfrm>
            <a:off x="498024" y="109812"/>
            <a:ext cx="426476" cy="353906"/>
          </a:xfrm>
          <a:custGeom>
            <a:avLst/>
            <a:gdLst>
              <a:gd name="connsiteX0" fmla="*/ 0 w 654307"/>
              <a:gd name="connsiteY0" fmla="*/ 0 h 723958"/>
              <a:gd name="connsiteX1" fmla="*/ 292328 w 654307"/>
              <a:gd name="connsiteY1" fmla="*/ 0 h 723958"/>
              <a:gd name="connsiteX2" fmla="*/ 654307 w 654307"/>
              <a:gd name="connsiteY2" fmla="*/ 361979 h 723958"/>
              <a:gd name="connsiteX3" fmla="*/ 292328 w 654307"/>
              <a:gd name="connsiteY3" fmla="*/ 723958 h 723958"/>
              <a:gd name="connsiteX4" fmla="*/ 0 w 654307"/>
              <a:gd name="connsiteY4" fmla="*/ 723958 h 723958"/>
              <a:gd name="connsiteX5" fmla="*/ 361979 w 654307"/>
              <a:gd name="connsiteY5" fmla="*/ 361979 h 723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54307" h="723958">
                <a:moveTo>
                  <a:pt x="0" y="0"/>
                </a:moveTo>
                <a:lnTo>
                  <a:pt x="292328" y="0"/>
                </a:lnTo>
                <a:lnTo>
                  <a:pt x="654307" y="361979"/>
                </a:lnTo>
                <a:lnTo>
                  <a:pt x="292328" y="723958"/>
                </a:lnTo>
                <a:lnTo>
                  <a:pt x="0" y="723958"/>
                </a:lnTo>
                <a:lnTo>
                  <a:pt x="361979" y="361979"/>
                </a:lnTo>
                <a:close/>
              </a:path>
            </a:pathLst>
          </a:cu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5" name="文本框 4"/>
          <p:cNvSpPr txBox="1"/>
          <p:nvPr/>
        </p:nvSpPr>
        <p:spPr>
          <a:xfrm>
            <a:off x="-44777" y="66399"/>
            <a:ext cx="400523" cy="584775"/>
          </a:xfrm>
          <a:prstGeom prst="rect">
            <a:avLst/>
          </a:prstGeom>
          <a:noFill/>
        </p:spPr>
        <p:txBody>
          <a:bodyPr wrap="square" rtlCol="0">
            <a:spAutoFit/>
          </a:bodyPr>
          <a:lstStyle/>
          <a:p>
            <a:r>
              <a:rPr lang="en-US" altLang="zh-CN" sz="3200" dirty="0">
                <a:solidFill>
                  <a:srgbClr val="1F4E79"/>
                </a:solidFill>
              </a:rPr>
              <a:t>3</a:t>
            </a:r>
            <a:endParaRPr lang="en-US" altLang="zh-CN" sz="3200" dirty="0">
              <a:solidFill>
                <a:srgbClr val="1F4E79"/>
              </a:solidFill>
            </a:endParaRPr>
          </a:p>
        </p:txBody>
      </p:sp>
      <p:sp>
        <p:nvSpPr>
          <p:cNvPr id="6" name="文本框 5"/>
          <p:cNvSpPr txBox="1"/>
          <p:nvPr/>
        </p:nvSpPr>
        <p:spPr>
          <a:xfrm>
            <a:off x="820385" y="56515"/>
            <a:ext cx="9411632" cy="460375"/>
          </a:xfrm>
          <a:prstGeom prst="rect">
            <a:avLst/>
          </a:prstGeom>
          <a:noFill/>
        </p:spPr>
        <p:txBody>
          <a:bodyPr wrap="square" rtlCol="0">
            <a:spAutoFit/>
          </a:bodyPr>
          <a:lstStyle>
            <a:defPPr>
              <a:defRPr lang="zh-CN"/>
            </a:defPPr>
            <a:lvl1pPr>
              <a:defRPr sz="3200">
                <a:solidFill>
                  <a:srgbClr val="1F4E79"/>
                </a:solidFill>
              </a:defRPr>
            </a:lvl1pPr>
          </a:lstStyle>
          <a:p>
            <a:pPr lvl="0"/>
            <a:r>
              <a:rPr lang="en-US" altLang="zh-CN" sz="2400" b="1" dirty="0">
                <a:solidFill>
                  <a:schemeClr val="bg1"/>
                </a:solidFill>
                <a:latin typeface="Times New Roman" panose="02020603050405020304" pitchFamily="18" charset="0"/>
                <a:ea typeface="微软雅黑" panose="020B0503020204020204" charset="-122"/>
                <a:cs typeface="Times New Roman" panose="02020603050405020304" pitchFamily="18" charset="0"/>
              </a:rPr>
              <a:t>Study 1b: E-Commerce Platform (5miles)</a:t>
            </a:r>
            <a:endParaRPr lang="en-US" altLang="zh-CN" sz="2400" b="1" dirty="0">
              <a:solidFill>
                <a:schemeClr val="bg1"/>
              </a:solidFill>
              <a:latin typeface="Times New Roman" panose="02020603050405020304" pitchFamily="18" charset="0"/>
              <a:ea typeface="微软雅黑" panose="020B0503020204020204" charset="-122"/>
              <a:cs typeface="Times New Roman" panose="02020603050405020304" pitchFamily="18" charset="0"/>
            </a:endParaRPr>
          </a:p>
        </p:txBody>
      </p:sp>
      <p:sp>
        <p:nvSpPr>
          <p:cNvPr id="8" name="矩形 7"/>
          <p:cNvSpPr/>
          <p:nvPr/>
        </p:nvSpPr>
        <p:spPr>
          <a:xfrm>
            <a:off x="238125" y="1167130"/>
            <a:ext cx="3328670" cy="1968500"/>
          </a:xfrm>
          <a:prstGeom prst="rect">
            <a:avLst/>
          </a:prstGeom>
        </p:spPr>
        <p:txBody>
          <a:bodyPr wrap="square">
            <a:spAutoFit/>
          </a:bodyPr>
          <a:lstStyle/>
          <a:p>
            <a:pPr indent="-457200" algn="just">
              <a:spcAft>
                <a:spcPts val="600"/>
              </a:spcAft>
            </a:pPr>
            <a:r>
              <a:rPr lang="en-US" altLang="zh-CN" sz="1400" b="1" i="1" dirty="0">
                <a:solidFill>
                  <a:schemeClr val="accent1">
                    <a:lumMod val="50000"/>
                  </a:schemeClr>
                </a:solidFill>
                <a:latin typeface="Times New Roman" panose="02020603050405020304" pitchFamily="18" charset="0"/>
                <a:cs typeface="Times New Roman" panose="02020603050405020304" pitchFamily="18" charset="0"/>
              </a:rPr>
              <a:t>Data collection：</a:t>
            </a:r>
            <a:r>
              <a:rPr lang="en-US" altLang="zh-CN" sz="1600" dirty="0">
                <a:latin typeface="Times New Roman" panose="02020603050405020304" pitchFamily="18" charset="0"/>
                <a:cs typeface="Times New Roman" panose="02020603050405020304" pitchFamily="18" charset="0"/>
              </a:rPr>
              <a:t> </a:t>
            </a:r>
            <a:endParaRPr lang="en-US" altLang="zh-CN" sz="1600" dirty="0">
              <a:latin typeface="Times New Roman" panose="02020603050405020304" pitchFamily="18" charset="0"/>
              <a:cs typeface="Times New Roman" panose="02020603050405020304" pitchFamily="18" charset="0"/>
            </a:endParaRPr>
          </a:p>
          <a:p>
            <a:pPr indent="-457200" algn="just">
              <a:spcAft>
                <a:spcPts val="600"/>
              </a:spcAft>
            </a:pPr>
            <a:r>
              <a:rPr lang="en-US" altLang="zh-CN" sz="1200" dirty="0">
                <a:latin typeface="Times New Roman" panose="02020603050405020304" pitchFamily="18" charset="0"/>
                <a:cs typeface="Times New Roman" panose="02020603050405020304" pitchFamily="18" charset="0"/>
              </a:rPr>
              <a:t>To validate the findings of Study 1a, we tested the model using data from 5miles. </a:t>
            </a:r>
            <a:endParaRPr lang="en-US" altLang="zh-CN" sz="1200" dirty="0">
              <a:latin typeface="Times New Roman" panose="02020603050405020304" pitchFamily="18" charset="0"/>
              <a:cs typeface="Times New Roman" panose="02020603050405020304" pitchFamily="18" charset="0"/>
            </a:endParaRPr>
          </a:p>
          <a:p>
            <a:pPr indent="-457200" algn="just">
              <a:spcAft>
                <a:spcPts val="600"/>
              </a:spcAft>
            </a:pPr>
            <a:r>
              <a:rPr lang="en-US" altLang="zh-CN" sz="1200" dirty="0">
                <a:latin typeface="Times New Roman" panose="02020603050405020304" pitchFamily="18" charset="0"/>
                <a:cs typeface="Times New Roman" panose="02020603050405020304" pitchFamily="18" charset="0"/>
              </a:rPr>
              <a:t>We tracked a random sample of product listings on a daily basis for 60 days (January 31 to March 31, 2019) in three product categories—beauty products (11,842 items), electronics (7,171 items), and bags (7,215 items)—resulting in a sample of 26,228 items from 11,115 sellers.</a:t>
            </a:r>
            <a:endParaRPr lang="en-US" altLang="zh-CN" sz="1200" dirty="0">
              <a:latin typeface="Times New Roman" panose="02020603050405020304" pitchFamily="18" charset="0"/>
              <a:cs typeface="Times New Roman" panose="02020603050405020304" pitchFamily="18" charset="0"/>
            </a:endParaRPr>
          </a:p>
        </p:txBody>
      </p:sp>
      <p:pic>
        <p:nvPicPr>
          <p:cNvPr id="9" name="图片 8"/>
          <p:cNvPicPr>
            <a:picLocks noChangeAspect="1"/>
          </p:cNvPicPr>
          <p:nvPr/>
        </p:nvPicPr>
        <p:blipFill>
          <a:blip r:embed="rId1"/>
          <a:stretch>
            <a:fillRect/>
          </a:stretch>
        </p:blipFill>
        <p:spPr>
          <a:xfrm>
            <a:off x="3672205" y="730250"/>
            <a:ext cx="5262880" cy="2842260"/>
          </a:xfrm>
          <a:prstGeom prst="rect">
            <a:avLst/>
          </a:prstGeom>
        </p:spPr>
      </p:pic>
      <p:sp>
        <p:nvSpPr>
          <p:cNvPr id="10" name="文本框 9"/>
          <p:cNvSpPr txBox="1"/>
          <p:nvPr/>
        </p:nvSpPr>
        <p:spPr>
          <a:xfrm>
            <a:off x="334010" y="3771900"/>
            <a:ext cx="8601075" cy="645160"/>
          </a:xfrm>
          <a:prstGeom prst="rect">
            <a:avLst/>
          </a:prstGeom>
          <a:noFill/>
        </p:spPr>
        <p:txBody>
          <a:bodyPr wrap="square" rtlCol="0">
            <a:spAutoFit/>
          </a:bodyPr>
          <a:p>
            <a:r>
              <a:rPr lang="en-US" altLang="zh-CN" sz="1200" dirty="0">
                <a:latin typeface="Times New Roman" panose="02020603050405020304" pitchFamily="18" charset="0"/>
                <a:cs typeface="Times New Roman" panose="02020603050405020304" pitchFamily="18" charset="0"/>
              </a:rPr>
              <a:t>We used </a:t>
            </a:r>
            <a:r>
              <a:rPr lang="en-US" altLang="zh-CN" sz="1200" b="1" dirty="0">
                <a:latin typeface="Times New Roman" panose="02020603050405020304" pitchFamily="18" charset="0"/>
                <a:cs typeface="Times New Roman" panose="02020603050405020304" pitchFamily="18" charset="0"/>
              </a:rPr>
              <a:t>the same method as in Study 1a</a:t>
            </a:r>
            <a:r>
              <a:rPr lang="en-US" altLang="zh-CN" sz="1200" dirty="0">
                <a:latin typeface="Times New Roman" panose="02020603050405020304" pitchFamily="18" charset="0"/>
                <a:cs typeface="Times New Roman" panose="02020603050405020304" pitchFamily="18" charset="0"/>
              </a:rPr>
              <a:t> </a:t>
            </a:r>
            <a:r>
              <a:rPr lang="en-US" altLang="zh-CN" sz="1200" b="1" dirty="0">
                <a:latin typeface="Times New Roman" panose="02020603050405020304" pitchFamily="18" charset="0"/>
                <a:cs typeface="Times New Roman" panose="02020603050405020304" pitchFamily="18" charset="0"/>
              </a:rPr>
              <a:t>to extract facial features</a:t>
            </a:r>
            <a:r>
              <a:rPr lang="en-US" altLang="zh-CN" sz="1200" dirty="0">
                <a:latin typeface="Times New Roman" panose="02020603050405020304" pitchFamily="18" charset="0"/>
                <a:cs typeface="Times New Roman" panose="02020603050405020304" pitchFamily="18" charset="0"/>
              </a:rPr>
              <a:t> from seller profile pictures. </a:t>
            </a:r>
            <a:endParaRPr lang="en-US" altLang="zh-CN" sz="1200" dirty="0">
              <a:latin typeface="Times New Roman" panose="02020603050405020304" pitchFamily="18" charset="0"/>
              <a:cs typeface="Times New Roman" panose="02020603050405020304" pitchFamily="18" charset="0"/>
            </a:endParaRPr>
          </a:p>
          <a:p>
            <a:r>
              <a:rPr lang="en-US" altLang="zh-CN" sz="1200" dirty="0">
                <a:latin typeface="Times New Roman" panose="02020603050405020304" pitchFamily="18" charset="0"/>
                <a:cs typeface="Times New Roman" panose="02020603050405020304" pitchFamily="18" charset="0"/>
              </a:rPr>
              <a:t>We classify 5,977 listings as expertise-relevant, 8,841 listings as appearance-relevant, and the other listings for which neither appearance nor expertise topics are dominant serve as the baseline group.</a:t>
            </a:r>
            <a:endParaRPr lang="en-US" altLang="zh-CN" sz="1200" dirty="0">
              <a:latin typeface="Times New Roman" panose="02020603050405020304" pitchFamily="18" charset="0"/>
              <a:cs typeface="Times New Roman" panose="02020603050405020304" pitchFamily="18" charset="0"/>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2" y="0"/>
            <a:ext cx="9144002" cy="573528"/>
          </a:xfrm>
          <a:prstGeom prst="rect">
            <a:avLst/>
          </a:prstGeom>
          <a:solidFill>
            <a:srgbClr val="1F4E79"/>
          </a:solidFill>
          <a:ln>
            <a:noFill/>
          </a:ln>
          <a:effectLst>
            <a:outerShdw blurRad="203200" dist="50800" dir="5400000" sx="105000" sy="105000" algn="ctr" rotWithShape="0">
              <a:srgbClr val="000000">
                <a:alpha val="3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任意多边形 2"/>
          <p:cNvSpPr/>
          <p:nvPr/>
        </p:nvSpPr>
        <p:spPr>
          <a:xfrm>
            <a:off x="-5327" y="109812"/>
            <a:ext cx="587288" cy="353906"/>
          </a:xfrm>
          <a:custGeom>
            <a:avLst/>
            <a:gdLst>
              <a:gd name="connsiteX0" fmla="*/ 0 w 710619"/>
              <a:gd name="connsiteY0" fmla="*/ 0 h 570968"/>
              <a:gd name="connsiteX1" fmla="*/ 425135 w 710619"/>
              <a:gd name="connsiteY1" fmla="*/ 0 h 570968"/>
              <a:gd name="connsiteX2" fmla="*/ 710619 w 710619"/>
              <a:gd name="connsiteY2" fmla="*/ 285484 h 570968"/>
              <a:gd name="connsiteX3" fmla="*/ 425135 w 710619"/>
              <a:gd name="connsiteY3" fmla="*/ 570968 h 570968"/>
              <a:gd name="connsiteX4" fmla="*/ 0 w 710619"/>
              <a:gd name="connsiteY4" fmla="*/ 570968 h 5709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10619" h="570968">
                <a:moveTo>
                  <a:pt x="0" y="0"/>
                </a:moveTo>
                <a:lnTo>
                  <a:pt x="425135" y="0"/>
                </a:lnTo>
                <a:lnTo>
                  <a:pt x="710619" y="285484"/>
                </a:lnTo>
                <a:lnTo>
                  <a:pt x="425135" y="570968"/>
                </a:lnTo>
                <a:lnTo>
                  <a:pt x="0" y="570968"/>
                </a:lnTo>
                <a:close/>
              </a:path>
            </a:pathLst>
          </a:cu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4" name="任意多边形 3"/>
          <p:cNvSpPr/>
          <p:nvPr/>
        </p:nvSpPr>
        <p:spPr>
          <a:xfrm>
            <a:off x="498024" y="109812"/>
            <a:ext cx="426476" cy="353906"/>
          </a:xfrm>
          <a:custGeom>
            <a:avLst/>
            <a:gdLst>
              <a:gd name="connsiteX0" fmla="*/ 0 w 654307"/>
              <a:gd name="connsiteY0" fmla="*/ 0 h 723958"/>
              <a:gd name="connsiteX1" fmla="*/ 292328 w 654307"/>
              <a:gd name="connsiteY1" fmla="*/ 0 h 723958"/>
              <a:gd name="connsiteX2" fmla="*/ 654307 w 654307"/>
              <a:gd name="connsiteY2" fmla="*/ 361979 h 723958"/>
              <a:gd name="connsiteX3" fmla="*/ 292328 w 654307"/>
              <a:gd name="connsiteY3" fmla="*/ 723958 h 723958"/>
              <a:gd name="connsiteX4" fmla="*/ 0 w 654307"/>
              <a:gd name="connsiteY4" fmla="*/ 723958 h 723958"/>
              <a:gd name="connsiteX5" fmla="*/ 361979 w 654307"/>
              <a:gd name="connsiteY5" fmla="*/ 361979 h 723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54307" h="723958">
                <a:moveTo>
                  <a:pt x="0" y="0"/>
                </a:moveTo>
                <a:lnTo>
                  <a:pt x="292328" y="0"/>
                </a:lnTo>
                <a:lnTo>
                  <a:pt x="654307" y="361979"/>
                </a:lnTo>
                <a:lnTo>
                  <a:pt x="292328" y="723958"/>
                </a:lnTo>
                <a:lnTo>
                  <a:pt x="0" y="723958"/>
                </a:lnTo>
                <a:lnTo>
                  <a:pt x="361979" y="361979"/>
                </a:lnTo>
                <a:close/>
              </a:path>
            </a:pathLst>
          </a:cu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5" name="文本框 4"/>
          <p:cNvSpPr txBox="1"/>
          <p:nvPr/>
        </p:nvSpPr>
        <p:spPr>
          <a:xfrm>
            <a:off x="-44777" y="66399"/>
            <a:ext cx="400523" cy="584775"/>
          </a:xfrm>
          <a:prstGeom prst="rect">
            <a:avLst/>
          </a:prstGeom>
          <a:noFill/>
        </p:spPr>
        <p:txBody>
          <a:bodyPr wrap="square" rtlCol="0">
            <a:spAutoFit/>
          </a:bodyPr>
          <a:lstStyle/>
          <a:p>
            <a:r>
              <a:rPr lang="en-US" altLang="zh-CN" sz="3200" dirty="0">
                <a:solidFill>
                  <a:srgbClr val="1F4E79"/>
                </a:solidFill>
              </a:rPr>
              <a:t>3</a:t>
            </a:r>
            <a:endParaRPr lang="en-US" altLang="zh-CN" sz="3200" dirty="0">
              <a:solidFill>
                <a:srgbClr val="1F4E79"/>
              </a:solidFill>
            </a:endParaRPr>
          </a:p>
        </p:txBody>
      </p:sp>
      <p:sp>
        <p:nvSpPr>
          <p:cNvPr id="6" name="文本框 5"/>
          <p:cNvSpPr txBox="1"/>
          <p:nvPr/>
        </p:nvSpPr>
        <p:spPr>
          <a:xfrm>
            <a:off x="820385" y="56515"/>
            <a:ext cx="9411632" cy="460375"/>
          </a:xfrm>
          <a:prstGeom prst="rect">
            <a:avLst/>
          </a:prstGeom>
          <a:noFill/>
        </p:spPr>
        <p:txBody>
          <a:bodyPr wrap="square" rtlCol="0">
            <a:spAutoFit/>
          </a:bodyPr>
          <a:lstStyle>
            <a:defPPr>
              <a:defRPr lang="zh-CN"/>
            </a:defPPr>
            <a:lvl1pPr>
              <a:defRPr sz="3200">
                <a:solidFill>
                  <a:srgbClr val="1F4E79"/>
                </a:solidFill>
              </a:defRPr>
            </a:lvl1pPr>
          </a:lstStyle>
          <a:p>
            <a:pPr lvl="0"/>
            <a:r>
              <a:rPr lang="en-US" altLang="zh-CN" sz="2400" b="1" dirty="0">
                <a:solidFill>
                  <a:schemeClr val="bg1"/>
                </a:solidFill>
                <a:latin typeface="Times New Roman" panose="02020603050405020304" pitchFamily="18" charset="0"/>
                <a:ea typeface="微软雅黑" panose="020B0503020204020204" charset="-122"/>
                <a:cs typeface="Times New Roman" panose="02020603050405020304" pitchFamily="18" charset="0"/>
              </a:rPr>
              <a:t>Study 1b: E-Commerce Platform (5miles)</a:t>
            </a:r>
            <a:endParaRPr lang="en-US" altLang="zh-CN" sz="2400" b="1" dirty="0">
              <a:solidFill>
                <a:schemeClr val="bg1"/>
              </a:solidFill>
              <a:latin typeface="Times New Roman" panose="02020603050405020304" pitchFamily="18" charset="0"/>
              <a:ea typeface="微软雅黑" panose="020B0503020204020204" charset="-122"/>
              <a:cs typeface="Times New Roman" panose="02020603050405020304" pitchFamily="18" charset="0"/>
            </a:endParaRPr>
          </a:p>
        </p:txBody>
      </p:sp>
      <p:sp>
        <p:nvSpPr>
          <p:cNvPr id="8" name="矩形 7"/>
          <p:cNvSpPr/>
          <p:nvPr/>
        </p:nvSpPr>
        <p:spPr>
          <a:xfrm>
            <a:off x="230505" y="651510"/>
            <a:ext cx="8531225" cy="4261485"/>
          </a:xfrm>
          <a:prstGeom prst="rect">
            <a:avLst/>
          </a:prstGeom>
        </p:spPr>
        <p:txBody>
          <a:bodyPr wrap="square">
            <a:spAutoFit/>
          </a:bodyPr>
          <a:lstStyle/>
          <a:p>
            <a:pPr indent="-457200" algn="just">
              <a:spcAft>
                <a:spcPts val="600"/>
              </a:spcAft>
            </a:pPr>
            <a:r>
              <a:rPr lang="en-US" altLang="zh-CN" sz="1400" b="1" i="1" dirty="0">
                <a:solidFill>
                  <a:schemeClr val="accent1">
                    <a:lumMod val="50000"/>
                  </a:schemeClr>
                </a:solidFill>
                <a:latin typeface="Times New Roman" panose="02020603050405020304" pitchFamily="18" charset="0"/>
                <a:cs typeface="Times New Roman" panose="02020603050405020304" pitchFamily="18" charset="0"/>
              </a:rPr>
              <a:t>Model specification：</a:t>
            </a:r>
            <a:r>
              <a:rPr lang="en-US" altLang="zh-CN" sz="1600" dirty="0">
                <a:latin typeface="Times New Roman" panose="02020603050405020304" pitchFamily="18" charset="0"/>
                <a:cs typeface="Times New Roman" panose="02020603050405020304" pitchFamily="18" charset="0"/>
              </a:rPr>
              <a:t> </a:t>
            </a:r>
            <a:endParaRPr lang="en-US" altLang="zh-CN" sz="1600" dirty="0">
              <a:latin typeface="Times New Roman" panose="02020603050405020304" pitchFamily="18" charset="0"/>
              <a:cs typeface="Times New Roman" panose="02020603050405020304" pitchFamily="18" charset="0"/>
            </a:endParaRPr>
          </a:p>
          <a:p>
            <a:pPr indent="-457200" algn="just">
              <a:spcAft>
                <a:spcPts val="600"/>
              </a:spcAft>
            </a:pPr>
            <a:r>
              <a:rPr lang="en-US" altLang="zh-CN" sz="1400" dirty="0">
                <a:latin typeface="Times New Roman" panose="02020603050405020304" pitchFamily="18" charset="0"/>
                <a:cs typeface="Times New Roman" panose="02020603050405020304" pitchFamily="18" charset="0"/>
              </a:rPr>
              <a:t>We specify the utility that affects the sale of product j as follows:</a:t>
            </a:r>
            <a:endParaRPr lang="en-US" altLang="zh-CN" sz="1400" dirty="0">
              <a:latin typeface="Times New Roman" panose="02020603050405020304" pitchFamily="18" charset="0"/>
              <a:cs typeface="Times New Roman" panose="02020603050405020304" pitchFamily="18" charset="0"/>
            </a:endParaRPr>
          </a:p>
          <a:p>
            <a:pPr indent="-457200" algn="just">
              <a:spcAft>
                <a:spcPts val="600"/>
              </a:spcAft>
            </a:pPr>
            <a:endParaRPr lang="en-US" altLang="zh-CN" sz="1400" dirty="0">
              <a:latin typeface="Times New Roman" panose="02020603050405020304" pitchFamily="18" charset="0"/>
              <a:cs typeface="Times New Roman" panose="02020603050405020304" pitchFamily="18" charset="0"/>
            </a:endParaRPr>
          </a:p>
          <a:p>
            <a:pPr indent="-457200" algn="just">
              <a:spcAft>
                <a:spcPts val="600"/>
              </a:spcAft>
            </a:pPr>
            <a:r>
              <a:rPr lang="en-US" altLang="zh-CN" sz="1400" dirty="0">
                <a:latin typeface="Times New Roman" panose="02020603050405020304" pitchFamily="18" charset="0"/>
                <a:cs typeface="Times New Roman" panose="02020603050405020304" pitchFamily="18" charset="0"/>
              </a:rPr>
              <a:t>where        is the picture decision of seller i who lists product j,      represents a vector of product characteristics, and                      represents seller characteristics.</a:t>
            </a:r>
            <a:endParaRPr lang="en-US" altLang="zh-CN" sz="1400" dirty="0">
              <a:latin typeface="Times New Roman" panose="02020603050405020304" pitchFamily="18" charset="0"/>
              <a:cs typeface="Times New Roman" panose="02020603050405020304" pitchFamily="18" charset="0"/>
            </a:endParaRPr>
          </a:p>
          <a:p>
            <a:pPr indent="-457200" algn="just">
              <a:spcAft>
                <a:spcPts val="600"/>
              </a:spcAft>
            </a:pPr>
            <a:r>
              <a:rPr lang="en-US" altLang="zh-CN" sz="1400" dirty="0">
                <a:latin typeface="Times New Roman" panose="02020603050405020304" pitchFamily="18" charset="0"/>
                <a:cs typeface="Times New Roman" panose="02020603050405020304" pitchFamily="18" charset="0"/>
              </a:rPr>
              <a:t>To accommodate unobserved seller heterogeneity, we split the error term                         into                         , which is specific to seller i, and       , which is unique for each listing.</a:t>
            </a:r>
            <a:endParaRPr lang="en-US" altLang="zh-CN" sz="1400" dirty="0">
              <a:latin typeface="Times New Roman" panose="02020603050405020304" pitchFamily="18" charset="0"/>
              <a:cs typeface="Times New Roman" panose="02020603050405020304" pitchFamily="18" charset="0"/>
            </a:endParaRPr>
          </a:p>
          <a:p>
            <a:pPr indent="-457200" algn="just">
              <a:spcAft>
                <a:spcPts val="600"/>
              </a:spcAft>
            </a:pPr>
            <a:r>
              <a:rPr lang="en-US" altLang="zh-CN" sz="1400" dirty="0">
                <a:latin typeface="Times New Roman" panose="02020603050405020304" pitchFamily="18" charset="0"/>
                <a:cs typeface="Times New Roman" panose="02020603050405020304" pitchFamily="18" charset="0"/>
              </a:rPr>
              <a:t>The time to receipt of the first offer is one of the most important outcomes that can be attributed tofacial appearance, among other factors. Given this dynamic process, we model the time-to-offer using a discrete-time proportional hazard model:</a:t>
            </a:r>
            <a:endParaRPr lang="en-US" altLang="zh-CN" sz="1400" dirty="0">
              <a:latin typeface="Times New Roman" panose="02020603050405020304" pitchFamily="18" charset="0"/>
              <a:cs typeface="Times New Roman" panose="02020603050405020304" pitchFamily="18" charset="0"/>
            </a:endParaRPr>
          </a:p>
          <a:p>
            <a:pPr indent="-457200" algn="just">
              <a:spcAft>
                <a:spcPts val="600"/>
              </a:spcAft>
            </a:pPr>
            <a:endParaRPr lang="en-US" altLang="zh-CN" sz="1400" dirty="0">
              <a:latin typeface="Times New Roman" panose="02020603050405020304" pitchFamily="18" charset="0"/>
              <a:cs typeface="Times New Roman" panose="02020603050405020304" pitchFamily="18" charset="0"/>
            </a:endParaRPr>
          </a:p>
          <a:p>
            <a:pPr indent="-457200" algn="just">
              <a:spcAft>
                <a:spcPts val="600"/>
              </a:spcAft>
            </a:pPr>
            <a:r>
              <a:rPr lang="en-US" altLang="zh-CN" sz="1400" dirty="0">
                <a:latin typeface="Times New Roman" panose="02020603050405020304" pitchFamily="18" charset="0"/>
                <a:cs typeface="Times New Roman" panose="02020603050405020304" pitchFamily="18" charset="0"/>
              </a:rPr>
              <a:t>We estimated the model using a binary choice model with time fixed effects, as it is equivalent to a piecewise exponential hazard model when the data are observed at discrete time points. We thus adopted the probit specification and Equation 4 as a discrete time duration model.</a:t>
            </a:r>
            <a:endParaRPr lang="en-US" altLang="zh-CN" sz="1400" dirty="0">
              <a:latin typeface="Times New Roman" panose="02020603050405020304" pitchFamily="18" charset="0"/>
              <a:cs typeface="Times New Roman" panose="02020603050405020304" pitchFamily="18" charset="0"/>
            </a:endParaRPr>
          </a:p>
          <a:p>
            <a:pPr indent="-457200" algn="just">
              <a:spcAft>
                <a:spcPts val="600"/>
              </a:spcAft>
            </a:pPr>
            <a:endParaRPr lang="en-US" altLang="zh-CN" sz="1400" dirty="0">
              <a:latin typeface="Times New Roman" panose="02020603050405020304" pitchFamily="18" charset="0"/>
              <a:cs typeface="Times New Roman" panose="02020603050405020304" pitchFamily="18" charset="0"/>
            </a:endParaRPr>
          </a:p>
          <a:p>
            <a:pPr indent="-457200" algn="just">
              <a:spcAft>
                <a:spcPts val="600"/>
              </a:spcAft>
            </a:pPr>
            <a:r>
              <a:rPr lang="en-US" altLang="zh-CN" sz="1400" dirty="0">
                <a:latin typeface="Times New Roman" panose="02020603050405020304" pitchFamily="18" charset="0"/>
                <a:cs typeface="Times New Roman" panose="02020603050405020304" pitchFamily="18" charset="0"/>
              </a:rPr>
              <a:t> where                        , and           represents a set of temporal dummy variables.</a:t>
            </a:r>
            <a:endParaRPr lang="en-US" altLang="zh-CN" sz="1400" dirty="0">
              <a:latin typeface="Times New Roman" panose="02020603050405020304" pitchFamily="18" charset="0"/>
              <a:cs typeface="Times New Roman" panose="02020603050405020304" pitchFamily="18" charset="0"/>
            </a:endParaRPr>
          </a:p>
        </p:txBody>
      </p:sp>
      <p:pic>
        <p:nvPicPr>
          <p:cNvPr id="11" name="图片 10"/>
          <p:cNvPicPr>
            <a:picLocks noChangeAspect="1"/>
          </p:cNvPicPr>
          <p:nvPr/>
        </p:nvPicPr>
        <p:blipFill>
          <a:blip r:embed="rId1"/>
          <a:stretch>
            <a:fillRect/>
          </a:stretch>
        </p:blipFill>
        <p:spPr>
          <a:xfrm>
            <a:off x="2938780" y="1215390"/>
            <a:ext cx="3265805" cy="387985"/>
          </a:xfrm>
          <a:prstGeom prst="rect">
            <a:avLst/>
          </a:prstGeom>
        </p:spPr>
      </p:pic>
      <p:pic>
        <p:nvPicPr>
          <p:cNvPr id="12" name="图片 11"/>
          <p:cNvPicPr>
            <a:picLocks noChangeAspect="1"/>
          </p:cNvPicPr>
          <p:nvPr/>
        </p:nvPicPr>
        <p:blipFill>
          <a:blip r:embed="rId2"/>
          <a:stretch>
            <a:fillRect/>
          </a:stretch>
        </p:blipFill>
        <p:spPr>
          <a:xfrm>
            <a:off x="754380" y="1603375"/>
            <a:ext cx="337820" cy="195580"/>
          </a:xfrm>
          <a:prstGeom prst="rect">
            <a:avLst/>
          </a:prstGeom>
        </p:spPr>
      </p:pic>
      <p:pic>
        <p:nvPicPr>
          <p:cNvPr id="13" name="图片 12"/>
          <p:cNvPicPr>
            <a:picLocks noChangeAspect="1"/>
          </p:cNvPicPr>
          <p:nvPr/>
        </p:nvPicPr>
        <p:blipFill>
          <a:blip r:embed="rId3"/>
          <a:stretch>
            <a:fillRect/>
          </a:stretch>
        </p:blipFill>
        <p:spPr>
          <a:xfrm>
            <a:off x="4833620" y="1603375"/>
            <a:ext cx="262255" cy="219075"/>
          </a:xfrm>
          <a:prstGeom prst="rect">
            <a:avLst/>
          </a:prstGeom>
        </p:spPr>
      </p:pic>
      <p:pic>
        <p:nvPicPr>
          <p:cNvPr id="14" name="图片 13"/>
          <p:cNvPicPr>
            <a:picLocks noChangeAspect="1"/>
          </p:cNvPicPr>
          <p:nvPr/>
        </p:nvPicPr>
        <p:blipFill>
          <a:blip r:embed="rId4"/>
          <a:stretch>
            <a:fillRect/>
          </a:stretch>
        </p:blipFill>
        <p:spPr>
          <a:xfrm>
            <a:off x="8566150" y="1593850"/>
            <a:ext cx="241935" cy="228600"/>
          </a:xfrm>
          <a:prstGeom prst="rect">
            <a:avLst/>
          </a:prstGeom>
        </p:spPr>
      </p:pic>
      <p:pic>
        <p:nvPicPr>
          <p:cNvPr id="15" name="图片 14"/>
          <p:cNvPicPr>
            <a:picLocks noChangeAspect="1"/>
          </p:cNvPicPr>
          <p:nvPr/>
        </p:nvPicPr>
        <p:blipFill>
          <a:blip r:embed="rId5"/>
          <a:stretch>
            <a:fillRect/>
          </a:stretch>
        </p:blipFill>
        <p:spPr>
          <a:xfrm>
            <a:off x="5573395" y="2114550"/>
            <a:ext cx="1149985" cy="243840"/>
          </a:xfrm>
          <a:prstGeom prst="rect">
            <a:avLst/>
          </a:prstGeom>
        </p:spPr>
      </p:pic>
      <p:pic>
        <p:nvPicPr>
          <p:cNvPr id="16" name="图片 15"/>
          <p:cNvPicPr>
            <a:picLocks noChangeAspect="1"/>
          </p:cNvPicPr>
          <p:nvPr/>
        </p:nvPicPr>
        <p:blipFill>
          <a:blip r:embed="rId6"/>
          <a:stretch>
            <a:fillRect/>
          </a:stretch>
        </p:blipFill>
        <p:spPr>
          <a:xfrm>
            <a:off x="6995795" y="2075180"/>
            <a:ext cx="1076960" cy="239395"/>
          </a:xfrm>
          <a:prstGeom prst="rect">
            <a:avLst/>
          </a:prstGeom>
        </p:spPr>
      </p:pic>
      <p:pic>
        <p:nvPicPr>
          <p:cNvPr id="17" name="图片 16"/>
          <p:cNvPicPr>
            <a:picLocks noChangeAspect="1"/>
          </p:cNvPicPr>
          <p:nvPr/>
        </p:nvPicPr>
        <p:blipFill>
          <a:blip r:embed="rId7"/>
          <a:stretch>
            <a:fillRect/>
          </a:stretch>
        </p:blipFill>
        <p:spPr>
          <a:xfrm>
            <a:off x="2105660" y="2314575"/>
            <a:ext cx="256540" cy="213995"/>
          </a:xfrm>
          <a:prstGeom prst="rect">
            <a:avLst/>
          </a:prstGeom>
        </p:spPr>
      </p:pic>
      <p:pic>
        <p:nvPicPr>
          <p:cNvPr id="18" name="图片 17"/>
          <p:cNvPicPr>
            <a:picLocks noChangeAspect="1"/>
          </p:cNvPicPr>
          <p:nvPr/>
        </p:nvPicPr>
        <p:blipFill>
          <a:blip r:embed="rId8"/>
          <a:stretch>
            <a:fillRect/>
          </a:stretch>
        </p:blipFill>
        <p:spPr>
          <a:xfrm>
            <a:off x="1360170" y="3044825"/>
            <a:ext cx="3045460" cy="605790"/>
          </a:xfrm>
          <a:prstGeom prst="rect">
            <a:avLst/>
          </a:prstGeom>
        </p:spPr>
      </p:pic>
      <p:pic>
        <p:nvPicPr>
          <p:cNvPr id="20" name="图片 19"/>
          <p:cNvPicPr>
            <a:picLocks noChangeAspect="1"/>
          </p:cNvPicPr>
          <p:nvPr/>
        </p:nvPicPr>
        <p:blipFill>
          <a:blip r:embed="rId9"/>
          <a:stretch>
            <a:fillRect/>
          </a:stretch>
        </p:blipFill>
        <p:spPr>
          <a:xfrm>
            <a:off x="4787900" y="4034155"/>
            <a:ext cx="3661410" cy="593725"/>
          </a:xfrm>
          <a:prstGeom prst="rect">
            <a:avLst/>
          </a:prstGeom>
        </p:spPr>
      </p:pic>
      <p:pic>
        <p:nvPicPr>
          <p:cNvPr id="21" name="图片 20"/>
          <p:cNvPicPr>
            <a:picLocks noChangeAspect="1"/>
          </p:cNvPicPr>
          <p:nvPr/>
        </p:nvPicPr>
        <p:blipFill>
          <a:blip r:embed="rId10"/>
          <a:stretch>
            <a:fillRect/>
          </a:stretch>
        </p:blipFill>
        <p:spPr>
          <a:xfrm>
            <a:off x="820420" y="4627880"/>
            <a:ext cx="1007745" cy="203835"/>
          </a:xfrm>
          <a:prstGeom prst="rect">
            <a:avLst/>
          </a:prstGeom>
        </p:spPr>
      </p:pic>
      <p:pic>
        <p:nvPicPr>
          <p:cNvPr id="22" name="图片 21"/>
          <p:cNvPicPr>
            <a:picLocks noChangeAspect="1"/>
          </p:cNvPicPr>
          <p:nvPr/>
        </p:nvPicPr>
        <p:blipFill>
          <a:blip r:embed="rId11"/>
          <a:stretch>
            <a:fillRect/>
          </a:stretch>
        </p:blipFill>
        <p:spPr>
          <a:xfrm>
            <a:off x="2240915" y="4627880"/>
            <a:ext cx="468630" cy="194310"/>
          </a:xfrm>
          <a:prstGeom prst="rect">
            <a:avLst/>
          </a:prstGeom>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2" y="0"/>
            <a:ext cx="9144002" cy="573528"/>
          </a:xfrm>
          <a:prstGeom prst="rect">
            <a:avLst/>
          </a:prstGeom>
          <a:solidFill>
            <a:srgbClr val="1F4E79"/>
          </a:solidFill>
          <a:ln>
            <a:noFill/>
          </a:ln>
          <a:effectLst>
            <a:outerShdw blurRad="203200" dist="50800" dir="5400000" sx="105000" sy="105000" algn="ctr" rotWithShape="0">
              <a:srgbClr val="000000">
                <a:alpha val="3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任意多边形 2"/>
          <p:cNvSpPr/>
          <p:nvPr/>
        </p:nvSpPr>
        <p:spPr>
          <a:xfrm>
            <a:off x="-5327" y="109812"/>
            <a:ext cx="587288" cy="353906"/>
          </a:xfrm>
          <a:custGeom>
            <a:avLst/>
            <a:gdLst>
              <a:gd name="connsiteX0" fmla="*/ 0 w 710619"/>
              <a:gd name="connsiteY0" fmla="*/ 0 h 570968"/>
              <a:gd name="connsiteX1" fmla="*/ 425135 w 710619"/>
              <a:gd name="connsiteY1" fmla="*/ 0 h 570968"/>
              <a:gd name="connsiteX2" fmla="*/ 710619 w 710619"/>
              <a:gd name="connsiteY2" fmla="*/ 285484 h 570968"/>
              <a:gd name="connsiteX3" fmla="*/ 425135 w 710619"/>
              <a:gd name="connsiteY3" fmla="*/ 570968 h 570968"/>
              <a:gd name="connsiteX4" fmla="*/ 0 w 710619"/>
              <a:gd name="connsiteY4" fmla="*/ 570968 h 5709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10619" h="570968">
                <a:moveTo>
                  <a:pt x="0" y="0"/>
                </a:moveTo>
                <a:lnTo>
                  <a:pt x="425135" y="0"/>
                </a:lnTo>
                <a:lnTo>
                  <a:pt x="710619" y="285484"/>
                </a:lnTo>
                <a:lnTo>
                  <a:pt x="425135" y="570968"/>
                </a:lnTo>
                <a:lnTo>
                  <a:pt x="0" y="570968"/>
                </a:lnTo>
                <a:close/>
              </a:path>
            </a:pathLst>
          </a:cu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4" name="任意多边形 3"/>
          <p:cNvSpPr/>
          <p:nvPr/>
        </p:nvSpPr>
        <p:spPr>
          <a:xfrm>
            <a:off x="498024" y="109812"/>
            <a:ext cx="426476" cy="353906"/>
          </a:xfrm>
          <a:custGeom>
            <a:avLst/>
            <a:gdLst>
              <a:gd name="connsiteX0" fmla="*/ 0 w 654307"/>
              <a:gd name="connsiteY0" fmla="*/ 0 h 723958"/>
              <a:gd name="connsiteX1" fmla="*/ 292328 w 654307"/>
              <a:gd name="connsiteY1" fmla="*/ 0 h 723958"/>
              <a:gd name="connsiteX2" fmla="*/ 654307 w 654307"/>
              <a:gd name="connsiteY2" fmla="*/ 361979 h 723958"/>
              <a:gd name="connsiteX3" fmla="*/ 292328 w 654307"/>
              <a:gd name="connsiteY3" fmla="*/ 723958 h 723958"/>
              <a:gd name="connsiteX4" fmla="*/ 0 w 654307"/>
              <a:gd name="connsiteY4" fmla="*/ 723958 h 723958"/>
              <a:gd name="connsiteX5" fmla="*/ 361979 w 654307"/>
              <a:gd name="connsiteY5" fmla="*/ 361979 h 723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54307" h="723958">
                <a:moveTo>
                  <a:pt x="0" y="0"/>
                </a:moveTo>
                <a:lnTo>
                  <a:pt x="292328" y="0"/>
                </a:lnTo>
                <a:lnTo>
                  <a:pt x="654307" y="361979"/>
                </a:lnTo>
                <a:lnTo>
                  <a:pt x="292328" y="723958"/>
                </a:lnTo>
                <a:lnTo>
                  <a:pt x="0" y="723958"/>
                </a:lnTo>
                <a:lnTo>
                  <a:pt x="361979" y="361979"/>
                </a:lnTo>
                <a:close/>
              </a:path>
            </a:pathLst>
          </a:cu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5" name="文本框 4"/>
          <p:cNvSpPr txBox="1"/>
          <p:nvPr/>
        </p:nvSpPr>
        <p:spPr>
          <a:xfrm>
            <a:off x="-44777" y="66399"/>
            <a:ext cx="400523" cy="584775"/>
          </a:xfrm>
          <a:prstGeom prst="rect">
            <a:avLst/>
          </a:prstGeom>
          <a:noFill/>
        </p:spPr>
        <p:txBody>
          <a:bodyPr wrap="square" rtlCol="0">
            <a:spAutoFit/>
          </a:bodyPr>
          <a:lstStyle/>
          <a:p>
            <a:r>
              <a:rPr lang="en-US" altLang="zh-CN" sz="3200" dirty="0">
                <a:solidFill>
                  <a:srgbClr val="1F4E79"/>
                </a:solidFill>
              </a:rPr>
              <a:t>3</a:t>
            </a:r>
            <a:endParaRPr lang="en-US" altLang="zh-CN" sz="3200" dirty="0">
              <a:solidFill>
                <a:srgbClr val="1F4E79"/>
              </a:solidFill>
            </a:endParaRPr>
          </a:p>
        </p:txBody>
      </p:sp>
      <p:sp>
        <p:nvSpPr>
          <p:cNvPr id="6" name="文本框 5"/>
          <p:cNvSpPr txBox="1"/>
          <p:nvPr/>
        </p:nvSpPr>
        <p:spPr>
          <a:xfrm>
            <a:off x="820385" y="56515"/>
            <a:ext cx="9411632" cy="460375"/>
          </a:xfrm>
          <a:prstGeom prst="rect">
            <a:avLst/>
          </a:prstGeom>
          <a:noFill/>
        </p:spPr>
        <p:txBody>
          <a:bodyPr wrap="square" rtlCol="0">
            <a:spAutoFit/>
          </a:bodyPr>
          <a:lstStyle>
            <a:defPPr>
              <a:defRPr lang="zh-CN"/>
            </a:defPPr>
            <a:lvl1pPr>
              <a:defRPr sz="3200">
                <a:solidFill>
                  <a:srgbClr val="1F4E79"/>
                </a:solidFill>
              </a:defRPr>
            </a:lvl1pPr>
          </a:lstStyle>
          <a:p>
            <a:pPr lvl="0"/>
            <a:r>
              <a:rPr lang="en-US" altLang="zh-CN" sz="2400" b="1" dirty="0">
                <a:solidFill>
                  <a:schemeClr val="bg1"/>
                </a:solidFill>
                <a:latin typeface="Times New Roman" panose="02020603050405020304" pitchFamily="18" charset="0"/>
                <a:ea typeface="微软雅黑" panose="020B0503020204020204" charset="-122"/>
                <a:cs typeface="Times New Roman" panose="02020603050405020304" pitchFamily="18" charset="0"/>
              </a:rPr>
              <a:t>Study 1b: E-Commerce Platform (5miles)</a:t>
            </a:r>
            <a:endParaRPr lang="en-US" altLang="zh-CN" sz="2400" b="1" dirty="0">
              <a:solidFill>
                <a:schemeClr val="bg1"/>
              </a:solidFill>
              <a:latin typeface="Times New Roman" panose="02020603050405020304" pitchFamily="18" charset="0"/>
              <a:ea typeface="微软雅黑" panose="020B0503020204020204" charset="-122"/>
              <a:cs typeface="Times New Roman" panose="02020603050405020304" pitchFamily="18" charset="0"/>
            </a:endParaRPr>
          </a:p>
        </p:txBody>
      </p:sp>
      <p:sp>
        <p:nvSpPr>
          <p:cNvPr id="8" name="矩形 7"/>
          <p:cNvSpPr/>
          <p:nvPr/>
        </p:nvSpPr>
        <p:spPr>
          <a:xfrm>
            <a:off x="355600" y="1510665"/>
            <a:ext cx="3863340" cy="2122805"/>
          </a:xfrm>
          <a:prstGeom prst="rect">
            <a:avLst/>
          </a:prstGeom>
        </p:spPr>
        <p:txBody>
          <a:bodyPr wrap="square">
            <a:spAutoFit/>
          </a:bodyPr>
          <a:lstStyle/>
          <a:p>
            <a:pPr indent="-457200" algn="just">
              <a:spcAft>
                <a:spcPts val="600"/>
              </a:spcAft>
            </a:pPr>
            <a:r>
              <a:rPr lang="en-US" altLang="zh-CN" sz="1400" b="1" i="1" dirty="0">
                <a:solidFill>
                  <a:schemeClr val="accent1">
                    <a:lumMod val="50000"/>
                  </a:schemeClr>
                </a:solidFill>
                <a:latin typeface="Times New Roman" panose="02020603050405020304" pitchFamily="18" charset="0"/>
                <a:cs typeface="Times New Roman" panose="02020603050405020304" pitchFamily="18" charset="0"/>
              </a:rPr>
              <a:t>Results：</a:t>
            </a:r>
            <a:endParaRPr lang="en-US" altLang="zh-CN" sz="1400" b="1" i="1" dirty="0">
              <a:solidFill>
                <a:schemeClr val="accent1">
                  <a:lumMod val="50000"/>
                </a:schemeClr>
              </a:solidFill>
              <a:latin typeface="Times New Roman" panose="02020603050405020304" pitchFamily="18" charset="0"/>
              <a:cs typeface="Times New Roman" panose="02020603050405020304" pitchFamily="18" charset="0"/>
            </a:endParaRPr>
          </a:p>
          <a:p>
            <a:pPr indent="-457200" algn="just">
              <a:spcAft>
                <a:spcPts val="600"/>
              </a:spcAft>
            </a:pPr>
            <a:r>
              <a:rPr lang="en-US" altLang="zh-CN" sz="1200" dirty="0">
                <a:latin typeface="Times New Roman" panose="02020603050405020304" pitchFamily="18" charset="0"/>
                <a:cs typeface="Times New Roman" panose="02020603050405020304" pitchFamily="18" charset="0"/>
              </a:rPr>
              <a:t>The </a:t>
            </a:r>
            <a:r>
              <a:rPr lang="en-US" altLang="zh-CN" sz="1200" b="1" dirty="0">
                <a:latin typeface="Times New Roman" panose="02020603050405020304" pitchFamily="18" charset="0"/>
                <a:cs typeface="Times New Roman" panose="02020603050405020304" pitchFamily="18" charset="0"/>
              </a:rPr>
              <a:t>Kaplan–Meier survival curves</a:t>
            </a:r>
            <a:r>
              <a:rPr lang="en-US" altLang="zh-CN" sz="1200" dirty="0">
                <a:latin typeface="Times New Roman" panose="02020603050405020304" pitchFamily="18" charset="0"/>
                <a:cs typeface="Times New Roman" panose="02020603050405020304" pitchFamily="18" charset="0"/>
              </a:rPr>
              <a:t> in Figure 3 show that at any point in time, sellers with profile pictures of themselves are more likely to receive offers from buyers sooner (i.e., the lowest survival rate) than those with nonhuman pictures or without profile pictures. </a:t>
            </a:r>
            <a:endParaRPr lang="en-US" altLang="zh-CN" sz="1200" dirty="0">
              <a:latin typeface="Times New Roman" panose="02020603050405020304" pitchFamily="18" charset="0"/>
              <a:cs typeface="Times New Roman" panose="02020603050405020304" pitchFamily="18" charset="0"/>
            </a:endParaRPr>
          </a:p>
          <a:p>
            <a:pPr indent="-457200" algn="just">
              <a:spcAft>
                <a:spcPts val="600"/>
              </a:spcAft>
            </a:pPr>
            <a:r>
              <a:rPr lang="en-US" altLang="zh-CN" sz="1200" dirty="0">
                <a:latin typeface="Times New Roman" panose="02020603050405020304" pitchFamily="18" charset="0"/>
                <a:cs typeface="Times New Roman" panose="02020603050405020304" pitchFamily="18" charset="0"/>
              </a:rPr>
              <a:t>The survival curves for the three groups show that plain-looking sellers are associated with a higher survival rate, suggesting that their listings (compared with either attractive or unattractive sellers) have a longer sales cycle. </a:t>
            </a:r>
            <a:endParaRPr lang="en-US" altLang="zh-CN" sz="1200" dirty="0">
              <a:latin typeface="Times New Roman" panose="02020603050405020304" pitchFamily="18" charset="0"/>
              <a:cs typeface="Times New Roman" panose="02020603050405020304" pitchFamily="18" charset="0"/>
            </a:endParaRPr>
          </a:p>
        </p:txBody>
      </p:sp>
      <p:pic>
        <p:nvPicPr>
          <p:cNvPr id="10" name="图片 9"/>
          <p:cNvPicPr>
            <a:picLocks noChangeAspect="1"/>
          </p:cNvPicPr>
          <p:nvPr/>
        </p:nvPicPr>
        <p:blipFill>
          <a:blip r:embed="rId1"/>
          <a:stretch>
            <a:fillRect/>
          </a:stretch>
        </p:blipFill>
        <p:spPr>
          <a:xfrm>
            <a:off x="4589145" y="651510"/>
            <a:ext cx="3391535" cy="4486910"/>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矩形 1"/>
          <p:cNvSpPr/>
          <p:nvPr/>
        </p:nvSpPr>
        <p:spPr>
          <a:xfrm>
            <a:off x="0" y="0"/>
            <a:ext cx="9149080" cy="51435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7" name="矩形 6"/>
          <p:cNvSpPr/>
          <p:nvPr/>
        </p:nvSpPr>
        <p:spPr>
          <a:xfrm>
            <a:off x="170180" y="668020"/>
            <a:ext cx="8815705" cy="375285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pic>
        <p:nvPicPr>
          <p:cNvPr id="3" name="图片 2"/>
          <p:cNvPicPr>
            <a:picLocks noChangeAspect="1"/>
          </p:cNvPicPr>
          <p:nvPr/>
        </p:nvPicPr>
        <p:blipFill>
          <a:blip r:embed="rId1"/>
          <a:stretch>
            <a:fillRect/>
          </a:stretch>
        </p:blipFill>
        <p:spPr>
          <a:xfrm>
            <a:off x="170180" y="4659630"/>
            <a:ext cx="2432050" cy="369570"/>
          </a:xfrm>
          <a:prstGeom prst="rect">
            <a:avLst/>
          </a:prstGeom>
        </p:spPr>
      </p:pic>
      <p:pic>
        <p:nvPicPr>
          <p:cNvPr id="4" name="图片 3"/>
          <p:cNvPicPr>
            <a:picLocks noChangeAspect="1"/>
          </p:cNvPicPr>
          <p:nvPr/>
        </p:nvPicPr>
        <p:blipFill>
          <a:blip r:embed="rId2"/>
          <a:stretch>
            <a:fillRect/>
          </a:stretch>
        </p:blipFill>
        <p:spPr>
          <a:xfrm>
            <a:off x="7899400" y="224155"/>
            <a:ext cx="1086485" cy="381000"/>
          </a:xfrm>
          <a:prstGeom prst="rect">
            <a:avLst/>
          </a:prstGeom>
        </p:spPr>
      </p:pic>
      <p:sp>
        <p:nvSpPr>
          <p:cNvPr id="5" name="文本框 4"/>
          <p:cNvSpPr txBox="1"/>
          <p:nvPr/>
        </p:nvSpPr>
        <p:spPr>
          <a:xfrm>
            <a:off x="170180" y="161290"/>
            <a:ext cx="1391285" cy="506730"/>
          </a:xfrm>
          <a:prstGeom prst="rect">
            <a:avLst/>
          </a:prstGeom>
          <a:noFill/>
        </p:spPr>
        <p:txBody>
          <a:bodyPr wrap="square" rtlCol="0" anchor="t">
            <a:spAutoFit/>
          </a:bodyPr>
          <a:p>
            <a:pPr>
              <a:lnSpc>
                <a:spcPct val="150000"/>
              </a:lnSpc>
            </a:pPr>
            <a:r>
              <a:rPr lang="zh-CN" altLang="en-US" b="1" dirty="0">
                <a:solidFill>
                  <a:schemeClr val="accent1">
                    <a:lumMod val="50000"/>
                  </a:schemeClr>
                </a:solidFill>
                <a:latin typeface="+mj-ea"/>
                <a:ea typeface="+mj-ea"/>
              </a:rPr>
              <a:t>研究背景</a:t>
            </a:r>
            <a:endParaRPr lang="zh-CN" altLang="en-US" sz="1600" dirty="0"/>
          </a:p>
        </p:txBody>
      </p:sp>
      <p:grpSp>
        <p:nvGrpSpPr>
          <p:cNvPr id="25" name="组合 24"/>
          <p:cNvGrpSpPr/>
          <p:nvPr/>
        </p:nvGrpSpPr>
        <p:grpSpPr>
          <a:xfrm>
            <a:off x="170180" y="916104"/>
            <a:ext cx="8793141" cy="3435556"/>
            <a:chOff x="330" y="1429"/>
            <a:chExt cx="13943" cy="5447"/>
          </a:xfrm>
        </p:grpSpPr>
        <p:grpSp>
          <p:nvGrpSpPr>
            <p:cNvPr id="10" name="组合 9"/>
            <p:cNvGrpSpPr/>
            <p:nvPr/>
          </p:nvGrpSpPr>
          <p:grpSpPr>
            <a:xfrm>
              <a:off x="330" y="1429"/>
              <a:ext cx="6749" cy="2914"/>
              <a:chOff x="2192" y="944"/>
              <a:chExt cx="7586" cy="3275"/>
            </a:xfrm>
          </p:grpSpPr>
          <p:sp>
            <p:nvSpPr>
              <p:cNvPr id="9" name="矩形 8"/>
              <p:cNvSpPr/>
              <p:nvPr/>
            </p:nvSpPr>
            <p:spPr>
              <a:xfrm>
                <a:off x="3715" y="1674"/>
                <a:ext cx="6063" cy="2416"/>
              </a:xfrm>
              <a:prstGeom prst="rect">
                <a:avLst/>
              </a:prstGeom>
              <a:solidFill>
                <a:srgbClr val="E8E8E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pic>
            <p:nvPicPr>
              <p:cNvPr id="8" name="图片 7"/>
              <p:cNvPicPr>
                <a:picLocks noChangeAspect="1"/>
              </p:cNvPicPr>
              <p:nvPr/>
            </p:nvPicPr>
            <p:blipFill>
              <a:blip r:embed="rId3"/>
              <a:srcRect l="6794" r="6794"/>
              <a:stretch>
                <a:fillRect/>
              </a:stretch>
            </p:blipFill>
            <p:spPr>
              <a:xfrm>
                <a:off x="2192" y="944"/>
                <a:ext cx="1992" cy="1728"/>
              </a:xfrm>
              <a:prstGeom prst="ellipse">
                <a:avLst/>
              </a:prstGeom>
              <a:effectLst>
                <a:outerShdw blurRad="50800" dist="38100" dir="8100000" algn="tr" rotWithShape="0">
                  <a:prstClr val="black">
                    <a:alpha val="40000"/>
                  </a:prstClr>
                </a:outerShdw>
              </a:effectLst>
            </p:spPr>
          </p:pic>
          <p:sp>
            <p:nvSpPr>
              <p:cNvPr id="11" name="文本框 10"/>
              <p:cNvSpPr txBox="1"/>
              <p:nvPr/>
            </p:nvSpPr>
            <p:spPr>
              <a:xfrm>
                <a:off x="4057" y="2082"/>
                <a:ext cx="5477" cy="2137"/>
              </a:xfrm>
              <a:prstGeom prst="rect">
                <a:avLst/>
              </a:prstGeom>
              <a:noFill/>
            </p:spPr>
            <p:txBody>
              <a:bodyPr wrap="square" rtlCol="0">
                <a:spAutoFit/>
              </a:bodyPr>
              <a:p>
                <a:pPr algn="l">
                  <a:lnSpc>
                    <a:spcPct val="150000"/>
                  </a:lnSpc>
                </a:pPr>
                <a:r>
                  <a:rPr lang="zh-CN" altLang="en-US" sz="1200" dirty="0">
                    <a:latin typeface="微软雅黑 Light" panose="020B0502040204020203" charset="-122"/>
                    <a:ea typeface="微软雅黑 Light" panose="020B0502040204020203" charset="-122"/>
                  </a:rPr>
                  <a:t>在约会、雇佣、销售和广告等各种社会环境中，尤其是当任务或产品与外表有关时，美丽外表带来的优势已经得到了充分的证明。</a:t>
                </a:r>
                <a:endParaRPr lang="zh-CN" altLang="en-US" sz="1200" dirty="0">
                  <a:latin typeface="微软雅黑 Light" panose="020B0502040204020203" charset="-122"/>
                  <a:ea typeface="微软雅黑 Light" panose="020B0502040204020203" charset="-122"/>
                </a:endParaRPr>
              </a:p>
            </p:txBody>
          </p:sp>
        </p:grpSp>
        <p:pic>
          <p:nvPicPr>
            <p:cNvPr id="16" name="图片 15"/>
            <p:cNvPicPr>
              <a:picLocks noChangeAspect="1"/>
            </p:cNvPicPr>
            <p:nvPr/>
          </p:nvPicPr>
          <p:blipFill>
            <a:blip r:embed="rId4"/>
            <a:stretch>
              <a:fillRect/>
            </a:stretch>
          </p:blipFill>
          <p:spPr>
            <a:xfrm>
              <a:off x="7141" y="2078"/>
              <a:ext cx="3522" cy="2149"/>
            </a:xfrm>
            <a:prstGeom prst="rect">
              <a:avLst/>
            </a:prstGeom>
          </p:spPr>
        </p:pic>
        <p:pic>
          <p:nvPicPr>
            <p:cNvPr id="19" name="图片 18"/>
            <p:cNvPicPr>
              <a:picLocks noChangeAspect="1"/>
            </p:cNvPicPr>
            <p:nvPr/>
          </p:nvPicPr>
          <p:blipFill>
            <a:blip r:embed="rId5"/>
            <a:stretch>
              <a:fillRect/>
            </a:stretch>
          </p:blipFill>
          <p:spPr>
            <a:xfrm>
              <a:off x="10724" y="2078"/>
              <a:ext cx="3438" cy="2149"/>
            </a:xfrm>
            <a:prstGeom prst="rect">
              <a:avLst/>
            </a:prstGeom>
          </p:spPr>
        </p:pic>
        <p:grpSp>
          <p:nvGrpSpPr>
            <p:cNvPr id="14" name="组合 13"/>
            <p:cNvGrpSpPr/>
            <p:nvPr/>
          </p:nvGrpSpPr>
          <p:grpSpPr>
            <a:xfrm>
              <a:off x="392" y="4227"/>
              <a:ext cx="6687" cy="2649"/>
              <a:chOff x="8552" y="2545"/>
              <a:chExt cx="6687" cy="2649"/>
            </a:xfrm>
          </p:grpSpPr>
          <p:sp>
            <p:nvSpPr>
              <p:cNvPr id="13" name="矩形 12"/>
              <p:cNvSpPr/>
              <p:nvPr/>
            </p:nvSpPr>
            <p:spPr>
              <a:xfrm>
                <a:off x="9687" y="3045"/>
                <a:ext cx="5552" cy="2149"/>
              </a:xfrm>
              <a:prstGeom prst="rect">
                <a:avLst/>
              </a:prstGeom>
              <a:solidFill>
                <a:srgbClr val="E8E8E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2" name="文本框 11"/>
              <p:cNvSpPr txBox="1"/>
              <p:nvPr/>
            </p:nvSpPr>
            <p:spPr>
              <a:xfrm>
                <a:off x="10020" y="3639"/>
                <a:ext cx="4972" cy="1023"/>
              </a:xfrm>
              <a:prstGeom prst="rect">
                <a:avLst/>
              </a:prstGeom>
              <a:noFill/>
            </p:spPr>
            <p:txBody>
              <a:bodyPr wrap="square" rtlCol="0">
                <a:spAutoFit/>
              </a:bodyPr>
              <a:p>
                <a:pPr>
                  <a:lnSpc>
                    <a:spcPct val="150000"/>
                  </a:lnSpc>
                </a:pPr>
                <a:r>
                  <a:rPr lang="zh-CN" altLang="en-US" sz="1200" dirty="0">
                    <a:latin typeface="微软雅黑 Light" panose="020B0502040204020203" charset="-122"/>
                    <a:ea typeface="微软雅黑 Light" panose="020B0502040204020203" charset="-122"/>
                  </a:rPr>
                  <a:t>也有研究表明：不好看的人被认为比漂亮的人更聪明，挣的钱也多得多。</a:t>
                </a:r>
                <a:endParaRPr lang="zh-CN" altLang="en-US" sz="1200" dirty="0">
                  <a:latin typeface="微软雅黑 Light" panose="020B0502040204020203" charset="-122"/>
                  <a:ea typeface="微软雅黑 Light" panose="020B0502040204020203" charset="-122"/>
                </a:endParaRPr>
              </a:p>
            </p:txBody>
          </p:sp>
          <p:pic>
            <p:nvPicPr>
              <p:cNvPr id="6" name="图片 5"/>
              <p:cNvPicPr>
                <a:picLocks noChangeAspect="1"/>
              </p:cNvPicPr>
              <p:nvPr/>
            </p:nvPicPr>
            <p:blipFill>
              <a:blip r:embed="rId6"/>
              <a:stretch>
                <a:fillRect/>
              </a:stretch>
            </p:blipFill>
            <p:spPr>
              <a:xfrm>
                <a:off x="8552" y="2545"/>
                <a:ext cx="1711" cy="1486"/>
              </a:xfrm>
              <a:prstGeom prst="ellipse">
                <a:avLst/>
              </a:prstGeom>
              <a:effectLst>
                <a:outerShdw blurRad="50800" dist="38100" dir="8100000" algn="tr" rotWithShape="0">
                  <a:prstClr val="black">
                    <a:alpha val="40000"/>
                  </a:prstClr>
                </a:outerShdw>
              </a:effectLst>
            </p:spPr>
          </p:pic>
        </p:grpSp>
        <p:sp>
          <p:nvSpPr>
            <p:cNvPr id="17" name="文本框 16"/>
            <p:cNvSpPr txBox="1"/>
            <p:nvPr/>
          </p:nvSpPr>
          <p:spPr>
            <a:xfrm>
              <a:off x="7432" y="5071"/>
              <a:ext cx="6841" cy="1462"/>
            </a:xfrm>
            <a:prstGeom prst="rect">
              <a:avLst/>
            </a:prstGeom>
            <a:noFill/>
          </p:spPr>
          <p:txBody>
            <a:bodyPr wrap="square" rtlCol="0" anchor="t">
              <a:spAutoFit/>
            </a:bodyPr>
            <a:p>
              <a:pPr algn="l">
                <a:lnSpc>
                  <a:spcPct val="150000"/>
                </a:lnSpc>
              </a:pPr>
              <a:r>
                <a:rPr lang="zh-CN" altLang="en-US" sz="1200" dirty="0">
                  <a:latin typeface="微软雅黑 Light" panose="020B0502040204020203" charset="-122"/>
                  <a:ea typeface="微软雅黑 Light" panose="020B0502040204020203" charset="-122"/>
                  <a:cs typeface="微软雅黑 Light" panose="020B0502040204020203" charset="-122"/>
                  <a:sym typeface="+mn-ea"/>
                </a:rPr>
                <a:t>大部分人都是普通人，在</a:t>
              </a:r>
              <a:r>
                <a:rPr lang="en-US" altLang="zh-CN" sz="1200" dirty="0">
                  <a:latin typeface="微软雅黑 Light" panose="020B0502040204020203" charset="-122"/>
                  <a:ea typeface="微软雅黑 Light" panose="020B0502040204020203" charset="-122"/>
                  <a:cs typeface="微软雅黑 Light" panose="020B0502040204020203" charset="-122"/>
                  <a:sym typeface="+mn-ea"/>
                </a:rPr>
                <a:t>C2C</a:t>
              </a:r>
              <a:r>
                <a:rPr lang="zh-CN" altLang="en-US" sz="1200" dirty="0">
                  <a:latin typeface="微软雅黑 Light" panose="020B0502040204020203" charset="-122"/>
                  <a:ea typeface="微软雅黑 Light" panose="020B0502040204020203" charset="-122"/>
                  <a:cs typeface="微软雅黑 Light" panose="020B0502040204020203" charset="-122"/>
                  <a:sym typeface="+mn-ea"/>
                </a:rPr>
                <a:t>平台（如</a:t>
              </a:r>
              <a:r>
                <a:rPr lang="en-US" altLang="zh-CN" sz="1200" dirty="0">
                  <a:latin typeface="微软雅黑 Light" panose="020B0502040204020203" charset="-122"/>
                  <a:ea typeface="微软雅黑 Light" panose="020B0502040204020203" charset="-122"/>
                  <a:cs typeface="微软雅黑 Light" panose="020B0502040204020203" charset="-122"/>
                  <a:sym typeface="+mn-ea"/>
                </a:rPr>
                <a:t>Airbnb</a:t>
              </a:r>
              <a:r>
                <a:rPr lang="zh-CN" altLang="en-US" sz="1200" dirty="0">
                  <a:latin typeface="微软雅黑 Light" panose="020B0502040204020203" charset="-122"/>
                  <a:ea typeface="微软雅黑 Light" panose="020B0502040204020203" charset="-122"/>
                  <a:cs typeface="微软雅黑 Light" panose="020B0502040204020203" charset="-122"/>
                  <a:sym typeface="+mn-ea"/>
                </a:rPr>
                <a:t>）这种需要展示个人照片的主页上，个人的吸引力如何影响产品的销售，是网上卖家非常关注的问题。</a:t>
              </a:r>
              <a:endParaRPr lang="zh-CN" altLang="en-US" sz="1200" dirty="0">
                <a:latin typeface="微软雅黑 Light" panose="020B0502040204020203" charset="-122"/>
                <a:ea typeface="微软雅黑 Light" panose="020B0502040204020203" charset="-122"/>
                <a:cs typeface="微软雅黑 Light" panose="020B0502040204020203" charset="-122"/>
                <a:sym typeface="+mn-ea"/>
              </a:endParaRPr>
            </a:p>
          </p:txBody>
        </p:sp>
      </p:gr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2" y="0"/>
            <a:ext cx="9144002" cy="573528"/>
          </a:xfrm>
          <a:prstGeom prst="rect">
            <a:avLst/>
          </a:prstGeom>
          <a:solidFill>
            <a:srgbClr val="1F4E79"/>
          </a:solidFill>
          <a:ln>
            <a:noFill/>
          </a:ln>
          <a:effectLst>
            <a:outerShdw blurRad="203200" dist="50800" dir="5400000" sx="105000" sy="105000" algn="ctr" rotWithShape="0">
              <a:srgbClr val="000000">
                <a:alpha val="3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任意多边形 2"/>
          <p:cNvSpPr/>
          <p:nvPr/>
        </p:nvSpPr>
        <p:spPr>
          <a:xfrm>
            <a:off x="-5327" y="109812"/>
            <a:ext cx="587288" cy="353906"/>
          </a:xfrm>
          <a:custGeom>
            <a:avLst/>
            <a:gdLst>
              <a:gd name="connsiteX0" fmla="*/ 0 w 710619"/>
              <a:gd name="connsiteY0" fmla="*/ 0 h 570968"/>
              <a:gd name="connsiteX1" fmla="*/ 425135 w 710619"/>
              <a:gd name="connsiteY1" fmla="*/ 0 h 570968"/>
              <a:gd name="connsiteX2" fmla="*/ 710619 w 710619"/>
              <a:gd name="connsiteY2" fmla="*/ 285484 h 570968"/>
              <a:gd name="connsiteX3" fmla="*/ 425135 w 710619"/>
              <a:gd name="connsiteY3" fmla="*/ 570968 h 570968"/>
              <a:gd name="connsiteX4" fmla="*/ 0 w 710619"/>
              <a:gd name="connsiteY4" fmla="*/ 570968 h 5709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10619" h="570968">
                <a:moveTo>
                  <a:pt x="0" y="0"/>
                </a:moveTo>
                <a:lnTo>
                  <a:pt x="425135" y="0"/>
                </a:lnTo>
                <a:lnTo>
                  <a:pt x="710619" y="285484"/>
                </a:lnTo>
                <a:lnTo>
                  <a:pt x="425135" y="570968"/>
                </a:lnTo>
                <a:lnTo>
                  <a:pt x="0" y="570968"/>
                </a:lnTo>
                <a:close/>
              </a:path>
            </a:pathLst>
          </a:cu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4" name="任意多边形 3"/>
          <p:cNvSpPr/>
          <p:nvPr/>
        </p:nvSpPr>
        <p:spPr>
          <a:xfrm>
            <a:off x="498024" y="109812"/>
            <a:ext cx="426476" cy="353906"/>
          </a:xfrm>
          <a:custGeom>
            <a:avLst/>
            <a:gdLst>
              <a:gd name="connsiteX0" fmla="*/ 0 w 654307"/>
              <a:gd name="connsiteY0" fmla="*/ 0 h 723958"/>
              <a:gd name="connsiteX1" fmla="*/ 292328 w 654307"/>
              <a:gd name="connsiteY1" fmla="*/ 0 h 723958"/>
              <a:gd name="connsiteX2" fmla="*/ 654307 w 654307"/>
              <a:gd name="connsiteY2" fmla="*/ 361979 h 723958"/>
              <a:gd name="connsiteX3" fmla="*/ 292328 w 654307"/>
              <a:gd name="connsiteY3" fmla="*/ 723958 h 723958"/>
              <a:gd name="connsiteX4" fmla="*/ 0 w 654307"/>
              <a:gd name="connsiteY4" fmla="*/ 723958 h 723958"/>
              <a:gd name="connsiteX5" fmla="*/ 361979 w 654307"/>
              <a:gd name="connsiteY5" fmla="*/ 361979 h 723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54307" h="723958">
                <a:moveTo>
                  <a:pt x="0" y="0"/>
                </a:moveTo>
                <a:lnTo>
                  <a:pt x="292328" y="0"/>
                </a:lnTo>
                <a:lnTo>
                  <a:pt x="654307" y="361979"/>
                </a:lnTo>
                <a:lnTo>
                  <a:pt x="292328" y="723958"/>
                </a:lnTo>
                <a:lnTo>
                  <a:pt x="0" y="723958"/>
                </a:lnTo>
                <a:lnTo>
                  <a:pt x="361979" y="361979"/>
                </a:lnTo>
                <a:close/>
              </a:path>
            </a:pathLst>
          </a:cu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5" name="文本框 4"/>
          <p:cNvSpPr txBox="1"/>
          <p:nvPr/>
        </p:nvSpPr>
        <p:spPr>
          <a:xfrm>
            <a:off x="-44777" y="66399"/>
            <a:ext cx="400523" cy="584775"/>
          </a:xfrm>
          <a:prstGeom prst="rect">
            <a:avLst/>
          </a:prstGeom>
          <a:noFill/>
        </p:spPr>
        <p:txBody>
          <a:bodyPr wrap="square" rtlCol="0">
            <a:spAutoFit/>
          </a:bodyPr>
          <a:lstStyle/>
          <a:p>
            <a:r>
              <a:rPr lang="en-US" altLang="zh-CN" sz="3200" dirty="0">
                <a:solidFill>
                  <a:srgbClr val="1F4E79"/>
                </a:solidFill>
              </a:rPr>
              <a:t>3</a:t>
            </a:r>
            <a:endParaRPr lang="en-US" altLang="zh-CN" sz="3200" dirty="0">
              <a:solidFill>
                <a:srgbClr val="1F4E79"/>
              </a:solidFill>
            </a:endParaRPr>
          </a:p>
        </p:txBody>
      </p:sp>
      <p:sp>
        <p:nvSpPr>
          <p:cNvPr id="6" name="文本框 5"/>
          <p:cNvSpPr txBox="1"/>
          <p:nvPr/>
        </p:nvSpPr>
        <p:spPr>
          <a:xfrm>
            <a:off x="820385" y="56515"/>
            <a:ext cx="9411632" cy="460375"/>
          </a:xfrm>
          <a:prstGeom prst="rect">
            <a:avLst/>
          </a:prstGeom>
          <a:noFill/>
        </p:spPr>
        <p:txBody>
          <a:bodyPr wrap="square" rtlCol="0">
            <a:spAutoFit/>
          </a:bodyPr>
          <a:lstStyle>
            <a:defPPr>
              <a:defRPr lang="zh-CN"/>
            </a:defPPr>
            <a:lvl1pPr>
              <a:defRPr sz="3200">
                <a:solidFill>
                  <a:srgbClr val="1F4E79"/>
                </a:solidFill>
              </a:defRPr>
            </a:lvl1pPr>
          </a:lstStyle>
          <a:p>
            <a:pPr lvl="0"/>
            <a:r>
              <a:rPr lang="en-US" altLang="zh-CN" sz="2400" b="1" dirty="0">
                <a:solidFill>
                  <a:schemeClr val="bg1"/>
                </a:solidFill>
                <a:latin typeface="Times New Roman" panose="02020603050405020304" pitchFamily="18" charset="0"/>
                <a:ea typeface="微软雅黑" panose="020B0503020204020204" charset="-122"/>
                <a:cs typeface="Times New Roman" panose="02020603050405020304" pitchFamily="18" charset="0"/>
              </a:rPr>
              <a:t>Study 1b: E-Commerce Platform (5miles)</a:t>
            </a:r>
            <a:endParaRPr lang="en-US" altLang="zh-CN" sz="2400" b="1" dirty="0">
              <a:solidFill>
                <a:schemeClr val="bg1"/>
              </a:solidFill>
              <a:latin typeface="Times New Roman" panose="02020603050405020304" pitchFamily="18" charset="0"/>
              <a:ea typeface="微软雅黑" panose="020B0503020204020204" charset="-122"/>
              <a:cs typeface="Times New Roman" panose="02020603050405020304" pitchFamily="18" charset="0"/>
            </a:endParaRPr>
          </a:p>
        </p:txBody>
      </p:sp>
      <p:sp>
        <p:nvSpPr>
          <p:cNvPr id="8" name="矩形 7"/>
          <p:cNvSpPr/>
          <p:nvPr/>
        </p:nvSpPr>
        <p:spPr>
          <a:xfrm>
            <a:off x="355600" y="1518920"/>
            <a:ext cx="3863340" cy="2538095"/>
          </a:xfrm>
          <a:prstGeom prst="rect">
            <a:avLst/>
          </a:prstGeom>
        </p:spPr>
        <p:txBody>
          <a:bodyPr wrap="square">
            <a:spAutoFit/>
          </a:bodyPr>
          <a:lstStyle/>
          <a:p>
            <a:pPr indent="-457200" algn="just">
              <a:spcAft>
                <a:spcPts val="600"/>
              </a:spcAft>
            </a:pPr>
            <a:r>
              <a:rPr lang="en-US" altLang="zh-CN" sz="1400" b="1" i="1" dirty="0">
                <a:solidFill>
                  <a:schemeClr val="accent1">
                    <a:lumMod val="50000"/>
                  </a:schemeClr>
                </a:solidFill>
                <a:latin typeface="Times New Roman" panose="02020603050405020304" pitchFamily="18" charset="0"/>
                <a:cs typeface="Times New Roman" panose="02020603050405020304" pitchFamily="18" charset="0"/>
              </a:rPr>
              <a:t>Results：</a:t>
            </a:r>
            <a:endParaRPr lang="en-US" altLang="zh-CN" sz="1400" b="1" i="1" dirty="0">
              <a:solidFill>
                <a:schemeClr val="accent1">
                  <a:lumMod val="50000"/>
                </a:schemeClr>
              </a:solidFill>
              <a:latin typeface="Times New Roman" panose="02020603050405020304" pitchFamily="18" charset="0"/>
              <a:cs typeface="Times New Roman" panose="02020603050405020304" pitchFamily="18" charset="0"/>
            </a:endParaRPr>
          </a:p>
          <a:p>
            <a:pPr indent="-457200" algn="just">
              <a:spcAft>
                <a:spcPts val="600"/>
              </a:spcAft>
            </a:pPr>
            <a:r>
              <a:rPr lang="en-US" altLang="zh-CN" sz="1200" dirty="0">
                <a:latin typeface="Times New Roman" panose="02020603050405020304" pitchFamily="18" charset="0"/>
                <a:cs typeface="Times New Roman" panose="02020603050405020304" pitchFamily="18" charset="0"/>
              </a:rPr>
              <a:t>We include the quadratic term of facial attractiveness in Spec. 4, and the result is consistent with that of Study 1a. </a:t>
            </a:r>
            <a:endParaRPr lang="en-US" altLang="zh-CN" sz="1200" dirty="0">
              <a:latin typeface="Times New Roman" panose="02020603050405020304" pitchFamily="18" charset="0"/>
              <a:cs typeface="Times New Roman" panose="02020603050405020304" pitchFamily="18" charset="0"/>
            </a:endParaRPr>
          </a:p>
          <a:p>
            <a:pPr indent="-457200" algn="just">
              <a:spcAft>
                <a:spcPts val="600"/>
              </a:spcAft>
            </a:pPr>
            <a:r>
              <a:rPr lang="en-US" altLang="zh-CN" sz="1200" dirty="0">
                <a:latin typeface="Times New Roman" panose="02020603050405020304" pitchFamily="18" charset="0"/>
                <a:cs typeface="Times New Roman" panose="02020603050405020304" pitchFamily="18" charset="0"/>
              </a:rPr>
              <a:t>Thus, H1 is again supported.</a:t>
            </a:r>
            <a:endParaRPr lang="en-US" altLang="zh-CN" sz="1200" dirty="0">
              <a:latin typeface="Times New Roman" panose="02020603050405020304" pitchFamily="18" charset="0"/>
              <a:cs typeface="Times New Roman" panose="02020603050405020304" pitchFamily="18" charset="0"/>
            </a:endParaRPr>
          </a:p>
          <a:p>
            <a:pPr indent="-457200" algn="just">
              <a:spcAft>
                <a:spcPts val="600"/>
              </a:spcAft>
            </a:pPr>
            <a:r>
              <a:rPr lang="en-US" altLang="zh-CN" sz="1200" dirty="0">
                <a:latin typeface="Times New Roman" panose="02020603050405020304" pitchFamily="18" charset="0"/>
                <a:cs typeface="Times New Roman" panose="02020603050405020304" pitchFamily="18" charset="0"/>
              </a:rPr>
              <a:t>In Spec. 5, we introduce </a:t>
            </a:r>
            <a:r>
              <a:rPr lang="en-US" altLang="zh-CN" sz="1200" b="1" dirty="0">
                <a:latin typeface="Times New Roman" panose="02020603050405020304" pitchFamily="18" charset="0"/>
                <a:cs typeface="Times New Roman" panose="02020603050405020304" pitchFamily="18" charset="0"/>
              </a:rPr>
              <a:t>the interaction between facial attractiveness and product relevance</a:t>
            </a:r>
            <a:r>
              <a:rPr lang="en-US" altLang="zh-CN" sz="1200" dirty="0">
                <a:latin typeface="Times New Roman" panose="02020603050405020304" pitchFamily="18" charset="0"/>
                <a:cs typeface="Times New Roman" panose="02020603050405020304" pitchFamily="18" charset="0"/>
              </a:rPr>
              <a:t>.</a:t>
            </a:r>
            <a:endParaRPr lang="en-US" altLang="zh-CN" sz="1200" dirty="0">
              <a:latin typeface="Times New Roman" panose="02020603050405020304" pitchFamily="18" charset="0"/>
              <a:cs typeface="Times New Roman" panose="02020603050405020304" pitchFamily="18" charset="0"/>
            </a:endParaRPr>
          </a:p>
          <a:p>
            <a:pPr indent="-457200" algn="just">
              <a:spcAft>
                <a:spcPts val="600"/>
              </a:spcAft>
            </a:pPr>
            <a:r>
              <a:rPr lang="en-US" altLang="zh-CN" sz="1200" dirty="0">
                <a:latin typeface="Times New Roman" panose="02020603050405020304" pitchFamily="18" charset="0"/>
                <a:cs typeface="Times New Roman" panose="02020603050405020304" pitchFamily="18" charset="0"/>
              </a:rPr>
              <a:t>Compared with less attractive sellers, attractive sellers perform better for appearance-relevant products(b=.082, p &lt; .10) but worse for expertise-relevant products (b=-.138, p &lt; .05). </a:t>
            </a:r>
            <a:endParaRPr lang="en-US" altLang="zh-CN" sz="1200" dirty="0">
              <a:latin typeface="Times New Roman" panose="02020603050405020304" pitchFamily="18" charset="0"/>
              <a:cs typeface="Times New Roman" panose="02020603050405020304" pitchFamily="18" charset="0"/>
            </a:endParaRPr>
          </a:p>
          <a:p>
            <a:pPr indent="-457200" algn="just">
              <a:spcAft>
                <a:spcPts val="600"/>
              </a:spcAft>
            </a:pPr>
            <a:r>
              <a:rPr lang="en-US" altLang="zh-CN" sz="1200" dirty="0">
                <a:latin typeface="Times New Roman" panose="02020603050405020304" pitchFamily="18" charset="0"/>
                <a:cs typeface="Times New Roman" panose="02020603050405020304" pitchFamily="18" charset="0"/>
              </a:rPr>
              <a:t>These results provide support for H4.</a:t>
            </a:r>
            <a:endParaRPr lang="en-US" altLang="zh-CN" sz="1200" dirty="0">
              <a:latin typeface="Times New Roman" panose="02020603050405020304" pitchFamily="18" charset="0"/>
              <a:cs typeface="Times New Roman" panose="02020603050405020304" pitchFamily="18" charset="0"/>
            </a:endParaRPr>
          </a:p>
        </p:txBody>
      </p:sp>
      <p:pic>
        <p:nvPicPr>
          <p:cNvPr id="7" name="图片 6"/>
          <p:cNvPicPr>
            <a:picLocks noChangeAspect="1"/>
          </p:cNvPicPr>
          <p:nvPr/>
        </p:nvPicPr>
        <p:blipFill>
          <a:blip r:embed="rId1"/>
          <a:stretch>
            <a:fillRect/>
          </a:stretch>
        </p:blipFill>
        <p:spPr>
          <a:xfrm>
            <a:off x="4421505" y="573405"/>
            <a:ext cx="4558030" cy="4428490"/>
          </a:xfrm>
          <a:prstGeom prst="rect">
            <a:avLst/>
          </a:prstGeom>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2" y="0"/>
            <a:ext cx="9144002" cy="573528"/>
          </a:xfrm>
          <a:prstGeom prst="rect">
            <a:avLst/>
          </a:prstGeom>
          <a:solidFill>
            <a:srgbClr val="1F4E79"/>
          </a:solidFill>
          <a:ln>
            <a:noFill/>
          </a:ln>
          <a:effectLst>
            <a:outerShdw blurRad="203200" dist="50800" dir="5400000" sx="105000" sy="105000" algn="ctr" rotWithShape="0">
              <a:srgbClr val="000000">
                <a:alpha val="3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任意多边形 2"/>
          <p:cNvSpPr/>
          <p:nvPr/>
        </p:nvSpPr>
        <p:spPr>
          <a:xfrm>
            <a:off x="-5327" y="109812"/>
            <a:ext cx="587288" cy="353906"/>
          </a:xfrm>
          <a:custGeom>
            <a:avLst/>
            <a:gdLst>
              <a:gd name="connsiteX0" fmla="*/ 0 w 710619"/>
              <a:gd name="connsiteY0" fmla="*/ 0 h 570968"/>
              <a:gd name="connsiteX1" fmla="*/ 425135 w 710619"/>
              <a:gd name="connsiteY1" fmla="*/ 0 h 570968"/>
              <a:gd name="connsiteX2" fmla="*/ 710619 w 710619"/>
              <a:gd name="connsiteY2" fmla="*/ 285484 h 570968"/>
              <a:gd name="connsiteX3" fmla="*/ 425135 w 710619"/>
              <a:gd name="connsiteY3" fmla="*/ 570968 h 570968"/>
              <a:gd name="connsiteX4" fmla="*/ 0 w 710619"/>
              <a:gd name="connsiteY4" fmla="*/ 570968 h 5709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10619" h="570968">
                <a:moveTo>
                  <a:pt x="0" y="0"/>
                </a:moveTo>
                <a:lnTo>
                  <a:pt x="425135" y="0"/>
                </a:lnTo>
                <a:lnTo>
                  <a:pt x="710619" y="285484"/>
                </a:lnTo>
                <a:lnTo>
                  <a:pt x="425135" y="570968"/>
                </a:lnTo>
                <a:lnTo>
                  <a:pt x="0" y="570968"/>
                </a:lnTo>
                <a:close/>
              </a:path>
            </a:pathLst>
          </a:cu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4" name="任意多边形 3"/>
          <p:cNvSpPr/>
          <p:nvPr/>
        </p:nvSpPr>
        <p:spPr>
          <a:xfrm>
            <a:off x="498024" y="109812"/>
            <a:ext cx="426476" cy="353906"/>
          </a:xfrm>
          <a:custGeom>
            <a:avLst/>
            <a:gdLst>
              <a:gd name="connsiteX0" fmla="*/ 0 w 654307"/>
              <a:gd name="connsiteY0" fmla="*/ 0 h 723958"/>
              <a:gd name="connsiteX1" fmla="*/ 292328 w 654307"/>
              <a:gd name="connsiteY1" fmla="*/ 0 h 723958"/>
              <a:gd name="connsiteX2" fmla="*/ 654307 w 654307"/>
              <a:gd name="connsiteY2" fmla="*/ 361979 h 723958"/>
              <a:gd name="connsiteX3" fmla="*/ 292328 w 654307"/>
              <a:gd name="connsiteY3" fmla="*/ 723958 h 723958"/>
              <a:gd name="connsiteX4" fmla="*/ 0 w 654307"/>
              <a:gd name="connsiteY4" fmla="*/ 723958 h 723958"/>
              <a:gd name="connsiteX5" fmla="*/ 361979 w 654307"/>
              <a:gd name="connsiteY5" fmla="*/ 361979 h 723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54307" h="723958">
                <a:moveTo>
                  <a:pt x="0" y="0"/>
                </a:moveTo>
                <a:lnTo>
                  <a:pt x="292328" y="0"/>
                </a:lnTo>
                <a:lnTo>
                  <a:pt x="654307" y="361979"/>
                </a:lnTo>
                <a:lnTo>
                  <a:pt x="292328" y="723958"/>
                </a:lnTo>
                <a:lnTo>
                  <a:pt x="0" y="723958"/>
                </a:lnTo>
                <a:lnTo>
                  <a:pt x="361979" y="361979"/>
                </a:lnTo>
                <a:close/>
              </a:path>
            </a:pathLst>
          </a:cu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5" name="文本框 4"/>
          <p:cNvSpPr txBox="1"/>
          <p:nvPr/>
        </p:nvSpPr>
        <p:spPr>
          <a:xfrm>
            <a:off x="-44777" y="66399"/>
            <a:ext cx="400523" cy="584775"/>
          </a:xfrm>
          <a:prstGeom prst="rect">
            <a:avLst/>
          </a:prstGeom>
          <a:noFill/>
        </p:spPr>
        <p:txBody>
          <a:bodyPr wrap="square" rtlCol="0">
            <a:spAutoFit/>
          </a:bodyPr>
          <a:lstStyle/>
          <a:p>
            <a:r>
              <a:rPr lang="en-US" altLang="zh-CN" sz="3200" dirty="0">
                <a:solidFill>
                  <a:srgbClr val="1F4E79"/>
                </a:solidFill>
              </a:rPr>
              <a:t>3</a:t>
            </a:r>
            <a:endParaRPr lang="en-US" altLang="zh-CN" sz="3200" dirty="0">
              <a:solidFill>
                <a:srgbClr val="1F4E79"/>
              </a:solidFill>
            </a:endParaRPr>
          </a:p>
        </p:txBody>
      </p:sp>
      <p:sp>
        <p:nvSpPr>
          <p:cNvPr id="6" name="文本框 5"/>
          <p:cNvSpPr txBox="1"/>
          <p:nvPr/>
        </p:nvSpPr>
        <p:spPr>
          <a:xfrm>
            <a:off x="826735" y="56515"/>
            <a:ext cx="10404964" cy="460375"/>
          </a:xfrm>
          <a:prstGeom prst="rect">
            <a:avLst/>
          </a:prstGeom>
          <a:noFill/>
        </p:spPr>
        <p:txBody>
          <a:bodyPr wrap="square" rtlCol="0">
            <a:spAutoFit/>
          </a:bodyPr>
          <a:lstStyle>
            <a:defPPr>
              <a:defRPr lang="zh-CN"/>
            </a:defPPr>
            <a:lvl1pPr>
              <a:defRPr sz="3200">
                <a:solidFill>
                  <a:srgbClr val="1F4E79"/>
                </a:solidFill>
              </a:defRPr>
            </a:lvl1pPr>
          </a:lstStyle>
          <a:p>
            <a:pPr lvl="0"/>
            <a:r>
              <a:rPr lang="en-US" altLang="zh-CN" sz="2400" b="1" dirty="0">
                <a:solidFill>
                  <a:schemeClr val="bg1"/>
                </a:solidFill>
                <a:latin typeface="Times New Roman" panose="02020603050405020304" pitchFamily="18" charset="0"/>
                <a:ea typeface="微软雅黑" panose="020B0503020204020204" charset="-122"/>
                <a:cs typeface="Times New Roman" panose="02020603050405020304" pitchFamily="18" charset="0"/>
              </a:rPr>
              <a:t>Study 2a: Main Effects and Mechanisms</a:t>
            </a:r>
            <a:endParaRPr lang="en-US" altLang="zh-CN" sz="2400" b="1" dirty="0">
              <a:solidFill>
                <a:schemeClr val="bg1"/>
              </a:solidFill>
              <a:latin typeface="Times New Roman" panose="02020603050405020304" pitchFamily="18" charset="0"/>
              <a:ea typeface="微软雅黑" panose="020B0503020204020204" charset="-122"/>
              <a:cs typeface="Times New Roman" panose="02020603050405020304" pitchFamily="18" charset="0"/>
            </a:endParaRPr>
          </a:p>
        </p:txBody>
      </p:sp>
      <p:sp>
        <p:nvSpPr>
          <p:cNvPr id="8" name="矩形 7"/>
          <p:cNvSpPr/>
          <p:nvPr/>
        </p:nvSpPr>
        <p:spPr>
          <a:xfrm>
            <a:off x="184150" y="709930"/>
            <a:ext cx="8474075" cy="3723005"/>
          </a:xfrm>
          <a:prstGeom prst="rect">
            <a:avLst/>
          </a:prstGeom>
        </p:spPr>
        <p:txBody>
          <a:bodyPr wrap="square">
            <a:spAutoFit/>
          </a:bodyPr>
          <a:lstStyle/>
          <a:p>
            <a:pPr algn="just">
              <a:spcAft>
                <a:spcPts val="600"/>
              </a:spcAft>
            </a:pPr>
            <a:r>
              <a:rPr lang="en-US" altLang="zh-CN" sz="1400" b="1" i="1" dirty="0">
                <a:solidFill>
                  <a:schemeClr val="accent1">
                    <a:lumMod val="50000"/>
                  </a:schemeClr>
                </a:solidFill>
                <a:latin typeface="Times New Roman" panose="02020603050405020304" pitchFamily="18" charset="0"/>
                <a:cs typeface="Times New Roman" panose="02020603050405020304" pitchFamily="18" charset="0"/>
              </a:rPr>
              <a:t>Participants: </a:t>
            </a:r>
            <a:r>
              <a:rPr lang="en-US" altLang="zh-CN" sz="1200">
                <a:latin typeface="Times New Roman" panose="02020603050405020304" pitchFamily="18" charset="0"/>
                <a:cs typeface="Times New Roman" panose="02020603050405020304" pitchFamily="18" charset="0"/>
              </a:rPr>
              <a:t>350 participants from MTurk (187 men; Mage =36.76 years, SD= 12.83)</a:t>
            </a:r>
            <a:endParaRPr lang="en-US" altLang="zh-CN" sz="1200">
              <a:latin typeface="Times New Roman" panose="02020603050405020304" pitchFamily="18" charset="0"/>
              <a:cs typeface="Times New Roman" panose="02020603050405020304" pitchFamily="18" charset="0"/>
            </a:endParaRPr>
          </a:p>
          <a:p>
            <a:pPr algn="just">
              <a:spcAft>
                <a:spcPts val="600"/>
              </a:spcAft>
            </a:pPr>
            <a:r>
              <a:rPr lang="en-US" altLang="zh-CN" sz="1400" b="1" i="1" dirty="0">
                <a:solidFill>
                  <a:schemeClr val="accent1">
                    <a:lumMod val="50000"/>
                  </a:schemeClr>
                </a:solidFill>
                <a:latin typeface="Times New Roman" panose="02020603050405020304" pitchFamily="18" charset="0"/>
                <a:cs typeface="Times New Roman" panose="02020603050405020304" pitchFamily="18" charset="0"/>
              </a:rPr>
              <a:t>Procedure</a:t>
            </a:r>
            <a:r>
              <a:rPr lang="en-US" altLang="zh-CN" sz="1400" dirty="0">
                <a:latin typeface="Times New Roman" panose="02020603050405020304" pitchFamily="18" charset="0"/>
                <a:cs typeface="Times New Roman" panose="02020603050405020304" pitchFamily="18" charset="0"/>
              </a:rPr>
              <a:t>:</a:t>
            </a:r>
            <a:endParaRPr lang="en-US" altLang="zh-CN" sz="1400" dirty="0">
              <a:latin typeface="Times New Roman" panose="02020603050405020304" pitchFamily="18" charset="0"/>
              <a:cs typeface="Times New Roman" panose="02020603050405020304" pitchFamily="18" charset="0"/>
            </a:endParaRPr>
          </a:p>
          <a:p>
            <a:pPr algn="just">
              <a:spcAft>
                <a:spcPts val="600"/>
              </a:spcAft>
            </a:pPr>
            <a:r>
              <a:rPr lang="en-US" altLang="zh-CN" sz="1200" dirty="0">
                <a:latin typeface="Times New Roman" panose="02020603050405020304" pitchFamily="18" charset="0"/>
                <a:cs typeface="Times New Roman" panose="02020603050405020304" pitchFamily="18" charset="0"/>
              </a:rPr>
              <a:t>(1)</a:t>
            </a:r>
            <a:r>
              <a:rPr lang="en-US" altLang="zh-CN" sz="1200">
                <a:latin typeface="Times New Roman" panose="02020603050405020304" pitchFamily="18" charset="0"/>
                <a:cs typeface="Times New Roman" panose="02020603050405020304" pitchFamily="18" charset="0"/>
              </a:rPr>
              <a:t>They were first instructed to read the materials describing a hypothetical shopping task for a </a:t>
            </a:r>
            <a:r>
              <a:rPr lang="en-US" altLang="zh-CN" sz="1200" b="1">
                <a:latin typeface="Times New Roman" panose="02020603050405020304" pitchFamily="18" charset="0"/>
                <a:cs typeface="Times New Roman" panose="02020603050405020304" pitchFamily="18" charset="0"/>
              </a:rPr>
              <a:t>digital camera</a:t>
            </a:r>
            <a:r>
              <a:rPr lang="en-US" altLang="zh-CN" sz="1200">
                <a:latin typeface="Times New Roman" panose="02020603050405020304" pitchFamily="18" charset="0"/>
                <a:cs typeface="Times New Roman" panose="02020603050405020304" pitchFamily="18" charset="0"/>
              </a:rPr>
              <a:t> and then asked to investigate the seller and their product carefully.</a:t>
            </a:r>
            <a:endParaRPr lang="en-US" altLang="zh-CN" sz="1200">
              <a:latin typeface="Times New Roman" panose="02020603050405020304" pitchFamily="18" charset="0"/>
              <a:cs typeface="Times New Roman" panose="02020603050405020304" pitchFamily="18" charset="0"/>
            </a:endParaRPr>
          </a:p>
          <a:p>
            <a:pPr algn="just">
              <a:spcAft>
                <a:spcPts val="600"/>
              </a:spcAft>
            </a:pPr>
            <a:r>
              <a:rPr lang="en-US" altLang="zh-CN" sz="1200">
                <a:latin typeface="Times New Roman" panose="02020603050405020304" pitchFamily="18" charset="0"/>
                <a:cs typeface="Times New Roman" panose="02020603050405020304" pitchFamily="18" charset="0"/>
              </a:rPr>
              <a:t>(2)They had to click the “next” button to go to the questions. Then they were asked to first indicate their </a:t>
            </a:r>
            <a:r>
              <a:rPr lang="en-US" altLang="zh-CN" sz="1200" b="1">
                <a:latin typeface="Times New Roman" panose="02020603050405020304" pitchFamily="18" charset="0"/>
                <a:cs typeface="Times New Roman" panose="02020603050405020304" pitchFamily="18" charset="0"/>
              </a:rPr>
              <a:t>purchase intention</a:t>
            </a:r>
            <a:r>
              <a:rPr lang="en-US" altLang="zh-CN" sz="1200">
                <a:latin typeface="Times New Roman" panose="02020603050405020304" pitchFamily="18" charset="0"/>
                <a:cs typeface="Times New Roman" panose="02020603050405020304" pitchFamily="18" charset="0"/>
              </a:rPr>
              <a:t> on a scale from 1 (“I definitely would not buy”) to 5 (“I definitely would buy”).</a:t>
            </a:r>
            <a:endParaRPr lang="en-US" altLang="zh-CN" sz="1200">
              <a:latin typeface="Times New Roman" panose="02020603050405020304" pitchFamily="18" charset="0"/>
              <a:cs typeface="Times New Roman" panose="02020603050405020304" pitchFamily="18" charset="0"/>
            </a:endParaRPr>
          </a:p>
          <a:p>
            <a:pPr algn="just">
              <a:spcAft>
                <a:spcPts val="600"/>
              </a:spcAft>
            </a:pPr>
            <a:r>
              <a:rPr lang="en-US" altLang="zh-CN" sz="1200">
                <a:latin typeface="Times New Roman" panose="02020603050405020304" pitchFamily="18" charset="0"/>
                <a:cs typeface="Times New Roman" panose="02020603050405020304" pitchFamily="18" charset="0"/>
              </a:rPr>
              <a:t>(3)Next, they assessed the seller’s </a:t>
            </a:r>
            <a:r>
              <a:rPr lang="en-US" altLang="zh-CN" sz="1200" b="1">
                <a:latin typeface="Times New Roman" panose="02020603050405020304" pitchFamily="18" charset="0"/>
                <a:cs typeface="Times New Roman" panose="02020603050405020304" pitchFamily="18" charset="0"/>
              </a:rPr>
              <a:t>credibility</a:t>
            </a:r>
            <a:r>
              <a:rPr lang="en-US" altLang="zh-CN" sz="1200">
                <a:latin typeface="Times New Roman" panose="02020603050405020304" pitchFamily="18" charset="0"/>
                <a:cs typeface="Times New Roman" panose="02020603050405020304" pitchFamily="18" charset="0"/>
              </a:rPr>
              <a:t> on a four-item scale.</a:t>
            </a:r>
            <a:endParaRPr lang="en-US" altLang="zh-CN" sz="1200">
              <a:latin typeface="Times New Roman" panose="02020603050405020304" pitchFamily="18" charset="0"/>
              <a:cs typeface="Times New Roman" panose="02020603050405020304" pitchFamily="18" charset="0"/>
            </a:endParaRPr>
          </a:p>
          <a:p>
            <a:pPr algn="just">
              <a:spcAft>
                <a:spcPts val="600"/>
              </a:spcAft>
            </a:pPr>
            <a:r>
              <a:rPr lang="en-US" altLang="zh-CN" sz="1200">
                <a:latin typeface="Times New Roman" panose="02020603050405020304" pitchFamily="18" charset="0"/>
                <a:cs typeface="Times New Roman" panose="02020603050405020304" pitchFamily="18" charset="0"/>
              </a:rPr>
              <a:t>(4)The participants then rated the </a:t>
            </a:r>
            <a:r>
              <a:rPr lang="en-US" altLang="zh-CN" sz="1200" b="1">
                <a:latin typeface="Times New Roman" panose="02020603050405020304" pitchFamily="18" charset="0"/>
                <a:cs typeface="Times New Roman" panose="02020603050405020304" pitchFamily="18" charset="0"/>
              </a:rPr>
              <a:t>perceived sociability</a:t>
            </a:r>
            <a:r>
              <a:rPr lang="en-US" altLang="zh-CN" sz="1200">
                <a:latin typeface="Times New Roman" panose="02020603050405020304" pitchFamily="18" charset="0"/>
                <a:cs typeface="Times New Roman" panose="02020603050405020304" pitchFamily="18" charset="0"/>
              </a:rPr>
              <a:t>(“The seller is easy to like/a fun person to be around/like a good friend/a very nice person”) and </a:t>
            </a:r>
            <a:r>
              <a:rPr lang="en-US" altLang="zh-CN" sz="1200" b="1">
                <a:latin typeface="Times New Roman" panose="02020603050405020304" pitchFamily="18" charset="0"/>
                <a:cs typeface="Times New Roman" panose="02020603050405020304" pitchFamily="18" charset="0"/>
              </a:rPr>
              <a:t>competence</a:t>
            </a:r>
            <a:r>
              <a:rPr lang="en-US" altLang="zh-CN" sz="1200">
                <a:latin typeface="Times New Roman" panose="02020603050405020304" pitchFamily="18" charset="0"/>
                <a:cs typeface="Times New Roman" panose="02020603050405020304" pitchFamily="18" charset="0"/>
              </a:rPr>
              <a:t> (“The seller is competent/intelligent/capable/skillful”).</a:t>
            </a:r>
            <a:endParaRPr lang="en-US" altLang="zh-CN" sz="1200">
              <a:latin typeface="Times New Roman" panose="02020603050405020304" pitchFamily="18" charset="0"/>
              <a:cs typeface="Times New Roman" panose="02020603050405020304" pitchFamily="18" charset="0"/>
            </a:endParaRPr>
          </a:p>
          <a:p>
            <a:pPr algn="just">
              <a:spcAft>
                <a:spcPts val="600"/>
              </a:spcAft>
            </a:pPr>
            <a:r>
              <a:rPr lang="en-US" altLang="zh-CN" sz="1200">
                <a:latin typeface="Times New Roman" panose="02020603050405020304" pitchFamily="18" charset="0"/>
                <a:cs typeface="Times New Roman" panose="02020603050405020304" pitchFamily="18" charset="0"/>
              </a:rPr>
              <a:t>(5)To rule out potential confounds, we also measured face familiarity and perceived trustworthiness.</a:t>
            </a:r>
            <a:endParaRPr lang="en-US" altLang="zh-CN" sz="1200">
              <a:latin typeface="Times New Roman" panose="02020603050405020304" pitchFamily="18" charset="0"/>
              <a:cs typeface="Times New Roman" panose="02020603050405020304" pitchFamily="18" charset="0"/>
            </a:endParaRPr>
          </a:p>
          <a:p>
            <a:pPr algn="just">
              <a:spcAft>
                <a:spcPts val="600"/>
              </a:spcAft>
            </a:pPr>
            <a:endParaRPr lang="en-US" altLang="zh-CN" sz="1200">
              <a:latin typeface="Times New Roman" panose="02020603050405020304" pitchFamily="18" charset="0"/>
              <a:cs typeface="Times New Roman" panose="02020603050405020304" pitchFamily="18" charset="0"/>
            </a:endParaRPr>
          </a:p>
          <a:p>
            <a:pPr algn="just">
              <a:spcAft>
                <a:spcPts val="600"/>
              </a:spcAft>
            </a:pPr>
            <a:r>
              <a:rPr lang="en-US" altLang="zh-CN" sz="1400" b="1" i="1" dirty="0">
                <a:solidFill>
                  <a:schemeClr val="accent1">
                    <a:lumMod val="50000"/>
                  </a:schemeClr>
                </a:solidFill>
                <a:latin typeface="Times New Roman" panose="02020603050405020304" pitchFamily="18" charset="0"/>
                <a:cs typeface="Times New Roman" panose="02020603050405020304" pitchFamily="18" charset="0"/>
              </a:rPr>
              <a:t>Visual attention:</a:t>
            </a:r>
            <a:endParaRPr lang="en-US" altLang="zh-CN" sz="1400" b="1" i="1" dirty="0">
              <a:solidFill>
                <a:schemeClr val="accent1">
                  <a:lumMod val="50000"/>
                </a:schemeClr>
              </a:solidFill>
              <a:latin typeface="Times New Roman" panose="02020603050405020304" pitchFamily="18" charset="0"/>
              <a:cs typeface="Times New Roman" panose="02020603050405020304" pitchFamily="18" charset="0"/>
            </a:endParaRPr>
          </a:p>
          <a:p>
            <a:pPr algn="just">
              <a:spcAft>
                <a:spcPts val="600"/>
              </a:spcAft>
            </a:pPr>
            <a:r>
              <a:rPr lang="en-US" altLang="zh-CN" sz="1200">
                <a:latin typeface="Times New Roman" panose="02020603050405020304" pitchFamily="18" charset="0"/>
                <a:cs typeface="Times New Roman" panose="02020603050405020304" pitchFamily="18" charset="0"/>
              </a:rPr>
              <a:t>We find that the participants take more time (in seconds) to browse the pages of either attractive or unattractive faces than those of plain-looking faces (Mattractive=34.29, Mplain=26.75, Munattractive=33.03; F(2, 347) = 3.22, p &lt; .05).</a:t>
            </a:r>
            <a:endParaRPr lang="en-US" altLang="zh-CN" sz="1200">
              <a:latin typeface="Times New Roman" panose="02020603050405020304" pitchFamily="18" charset="0"/>
              <a:cs typeface="Times New Roman" panose="02020603050405020304" pitchFamily="18" charset="0"/>
            </a:endParaRPr>
          </a:p>
          <a:p>
            <a:pPr algn="just">
              <a:spcAft>
                <a:spcPts val="600"/>
              </a:spcAft>
            </a:pPr>
            <a:r>
              <a:rPr lang="en-US" altLang="zh-CN" sz="1200" dirty="0">
                <a:latin typeface="Times New Roman" panose="02020603050405020304" pitchFamily="18" charset="0"/>
                <a:cs typeface="Times New Roman" panose="02020603050405020304" pitchFamily="18" charset="0"/>
              </a:rPr>
              <a:t>This finding confirms the U-shaped relationship between attractiveness and attention.</a:t>
            </a:r>
            <a:endParaRPr lang="en-US" altLang="zh-CN" sz="1200" dirty="0">
              <a:latin typeface="Times New Roman" panose="02020603050405020304" pitchFamily="18" charset="0"/>
              <a:cs typeface="Times New Roman" panose="02020603050405020304" pitchFamily="18" charset="0"/>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2" y="0"/>
            <a:ext cx="9144002" cy="573528"/>
          </a:xfrm>
          <a:prstGeom prst="rect">
            <a:avLst/>
          </a:prstGeom>
          <a:solidFill>
            <a:srgbClr val="1F4E79"/>
          </a:solidFill>
          <a:ln>
            <a:noFill/>
          </a:ln>
          <a:effectLst>
            <a:outerShdw blurRad="203200" dist="50800" dir="5400000" sx="105000" sy="105000" algn="ctr" rotWithShape="0">
              <a:srgbClr val="000000">
                <a:alpha val="3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任意多边形 2"/>
          <p:cNvSpPr/>
          <p:nvPr/>
        </p:nvSpPr>
        <p:spPr>
          <a:xfrm>
            <a:off x="-5327" y="109812"/>
            <a:ext cx="587288" cy="353906"/>
          </a:xfrm>
          <a:custGeom>
            <a:avLst/>
            <a:gdLst>
              <a:gd name="connsiteX0" fmla="*/ 0 w 710619"/>
              <a:gd name="connsiteY0" fmla="*/ 0 h 570968"/>
              <a:gd name="connsiteX1" fmla="*/ 425135 w 710619"/>
              <a:gd name="connsiteY1" fmla="*/ 0 h 570968"/>
              <a:gd name="connsiteX2" fmla="*/ 710619 w 710619"/>
              <a:gd name="connsiteY2" fmla="*/ 285484 h 570968"/>
              <a:gd name="connsiteX3" fmla="*/ 425135 w 710619"/>
              <a:gd name="connsiteY3" fmla="*/ 570968 h 570968"/>
              <a:gd name="connsiteX4" fmla="*/ 0 w 710619"/>
              <a:gd name="connsiteY4" fmla="*/ 570968 h 5709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10619" h="570968">
                <a:moveTo>
                  <a:pt x="0" y="0"/>
                </a:moveTo>
                <a:lnTo>
                  <a:pt x="425135" y="0"/>
                </a:lnTo>
                <a:lnTo>
                  <a:pt x="710619" y="285484"/>
                </a:lnTo>
                <a:lnTo>
                  <a:pt x="425135" y="570968"/>
                </a:lnTo>
                <a:lnTo>
                  <a:pt x="0" y="570968"/>
                </a:lnTo>
                <a:close/>
              </a:path>
            </a:pathLst>
          </a:cu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4" name="任意多边形 3"/>
          <p:cNvSpPr/>
          <p:nvPr/>
        </p:nvSpPr>
        <p:spPr>
          <a:xfrm>
            <a:off x="498024" y="109812"/>
            <a:ext cx="426476" cy="353906"/>
          </a:xfrm>
          <a:custGeom>
            <a:avLst/>
            <a:gdLst>
              <a:gd name="connsiteX0" fmla="*/ 0 w 654307"/>
              <a:gd name="connsiteY0" fmla="*/ 0 h 723958"/>
              <a:gd name="connsiteX1" fmla="*/ 292328 w 654307"/>
              <a:gd name="connsiteY1" fmla="*/ 0 h 723958"/>
              <a:gd name="connsiteX2" fmla="*/ 654307 w 654307"/>
              <a:gd name="connsiteY2" fmla="*/ 361979 h 723958"/>
              <a:gd name="connsiteX3" fmla="*/ 292328 w 654307"/>
              <a:gd name="connsiteY3" fmla="*/ 723958 h 723958"/>
              <a:gd name="connsiteX4" fmla="*/ 0 w 654307"/>
              <a:gd name="connsiteY4" fmla="*/ 723958 h 723958"/>
              <a:gd name="connsiteX5" fmla="*/ 361979 w 654307"/>
              <a:gd name="connsiteY5" fmla="*/ 361979 h 723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54307" h="723958">
                <a:moveTo>
                  <a:pt x="0" y="0"/>
                </a:moveTo>
                <a:lnTo>
                  <a:pt x="292328" y="0"/>
                </a:lnTo>
                <a:lnTo>
                  <a:pt x="654307" y="361979"/>
                </a:lnTo>
                <a:lnTo>
                  <a:pt x="292328" y="723958"/>
                </a:lnTo>
                <a:lnTo>
                  <a:pt x="0" y="723958"/>
                </a:lnTo>
                <a:lnTo>
                  <a:pt x="361979" y="361979"/>
                </a:lnTo>
                <a:close/>
              </a:path>
            </a:pathLst>
          </a:cu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5" name="文本框 4"/>
          <p:cNvSpPr txBox="1"/>
          <p:nvPr/>
        </p:nvSpPr>
        <p:spPr>
          <a:xfrm>
            <a:off x="-44777" y="66399"/>
            <a:ext cx="400523" cy="584775"/>
          </a:xfrm>
          <a:prstGeom prst="rect">
            <a:avLst/>
          </a:prstGeom>
          <a:noFill/>
        </p:spPr>
        <p:txBody>
          <a:bodyPr wrap="square" rtlCol="0">
            <a:spAutoFit/>
          </a:bodyPr>
          <a:lstStyle/>
          <a:p>
            <a:r>
              <a:rPr lang="en-US" altLang="zh-CN" sz="3200" dirty="0">
                <a:solidFill>
                  <a:srgbClr val="1F4E79"/>
                </a:solidFill>
              </a:rPr>
              <a:t>3</a:t>
            </a:r>
            <a:endParaRPr lang="en-US" altLang="zh-CN" sz="3200" dirty="0">
              <a:solidFill>
                <a:srgbClr val="1F4E79"/>
              </a:solidFill>
            </a:endParaRPr>
          </a:p>
        </p:txBody>
      </p:sp>
      <p:sp>
        <p:nvSpPr>
          <p:cNvPr id="6" name="文本框 5"/>
          <p:cNvSpPr txBox="1"/>
          <p:nvPr/>
        </p:nvSpPr>
        <p:spPr>
          <a:xfrm>
            <a:off x="826735" y="56515"/>
            <a:ext cx="10404964" cy="460375"/>
          </a:xfrm>
          <a:prstGeom prst="rect">
            <a:avLst/>
          </a:prstGeom>
          <a:noFill/>
        </p:spPr>
        <p:txBody>
          <a:bodyPr wrap="square" rtlCol="0">
            <a:spAutoFit/>
          </a:bodyPr>
          <a:lstStyle>
            <a:defPPr>
              <a:defRPr lang="zh-CN"/>
            </a:defPPr>
            <a:lvl1pPr>
              <a:defRPr sz="3200">
                <a:solidFill>
                  <a:srgbClr val="1F4E79"/>
                </a:solidFill>
              </a:defRPr>
            </a:lvl1pPr>
          </a:lstStyle>
          <a:p>
            <a:pPr lvl="0"/>
            <a:r>
              <a:rPr lang="en-US" altLang="zh-CN" sz="2400" b="1" dirty="0">
                <a:solidFill>
                  <a:schemeClr val="bg1"/>
                </a:solidFill>
                <a:latin typeface="Times New Roman" panose="02020603050405020304" pitchFamily="18" charset="0"/>
                <a:ea typeface="微软雅黑" panose="020B0503020204020204" charset="-122"/>
                <a:cs typeface="Times New Roman" panose="02020603050405020304" pitchFamily="18" charset="0"/>
              </a:rPr>
              <a:t>Study 2a: Main Effects and Mechanisms</a:t>
            </a:r>
            <a:endParaRPr lang="en-US" altLang="zh-CN" sz="2400" b="1" dirty="0">
              <a:solidFill>
                <a:schemeClr val="bg1"/>
              </a:solidFill>
              <a:latin typeface="Times New Roman" panose="02020603050405020304" pitchFamily="18" charset="0"/>
              <a:ea typeface="微软雅黑" panose="020B0503020204020204" charset="-122"/>
              <a:cs typeface="Times New Roman" panose="02020603050405020304" pitchFamily="18" charset="0"/>
            </a:endParaRPr>
          </a:p>
        </p:txBody>
      </p:sp>
      <p:sp>
        <p:nvSpPr>
          <p:cNvPr id="8" name="矩形 7"/>
          <p:cNvSpPr/>
          <p:nvPr/>
        </p:nvSpPr>
        <p:spPr>
          <a:xfrm>
            <a:off x="195580" y="2689860"/>
            <a:ext cx="8751570" cy="1722120"/>
          </a:xfrm>
          <a:prstGeom prst="rect">
            <a:avLst/>
          </a:prstGeom>
        </p:spPr>
        <p:txBody>
          <a:bodyPr wrap="square">
            <a:spAutoFit/>
          </a:bodyPr>
          <a:lstStyle/>
          <a:p>
            <a:pPr algn="just">
              <a:spcAft>
                <a:spcPts val="600"/>
              </a:spcAft>
            </a:pPr>
            <a:r>
              <a:rPr lang="en-US" altLang="zh-CN" sz="1400" b="1" i="1" dirty="0">
                <a:solidFill>
                  <a:schemeClr val="accent1">
                    <a:lumMod val="50000"/>
                  </a:schemeClr>
                </a:solidFill>
                <a:latin typeface="Times New Roman" panose="02020603050405020304" pitchFamily="18" charset="0"/>
                <a:cs typeface="Times New Roman" panose="02020603050405020304" pitchFamily="18" charset="0"/>
              </a:rPr>
              <a:t>Results: </a:t>
            </a:r>
            <a:r>
              <a:rPr lang="en-US" altLang="zh-CN" sz="1200">
                <a:latin typeface="Times New Roman" panose="02020603050405020304" pitchFamily="18" charset="0"/>
                <a:cs typeface="Times New Roman" panose="02020603050405020304" pitchFamily="18" charset="0"/>
              </a:rPr>
              <a:t> </a:t>
            </a:r>
            <a:endParaRPr lang="en-US" altLang="zh-CN" sz="1200">
              <a:latin typeface="Times New Roman" panose="02020603050405020304" pitchFamily="18" charset="0"/>
              <a:cs typeface="Times New Roman" panose="02020603050405020304" pitchFamily="18" charset="0"/>
            </a:endParaRPr>
          </a:p>
          <a:p>
            <a:pPr algn="just">
              <a:spcAft>
                <a:spcPts val="600"/>
              </a:spcAft>
            </a:pPr>
            <a:r>
              <a:rPr lang="en-US" altLang="zh-CN" sz="1200">
                <a:latin typeface="Times New Roman" panose="02020603050405020304" pitchFamily="18" charset="0"/>
                <a:cs typeface="Times New Roman" panose="02020603050405020304" pitchFamily="18" charset="0"/>
              </a:rPr>
              <a:t>The direct effect of attractive faces on sociability is much greater than that on competence (b = .29 vs. b = .18).</a:t>
            </a:r>
            <a:endParaRPr lang="en-US" altLang="zh-CN" sz="1200">
              <a:latin typeface="Times New Roman" panose="02020603050405020304" pitchFamily="18" charset="0"/>
              <a:cs typeface="Times New Roman" panose="02020603050405020304" pitchFamily="18" charset="0"/>
            </a:endParaRPr>
          </a:p>
          <a:p>
            <a:pPr algn="just">
              <a:spcAft>
                <a:spcPts val="600"/>
              </a:spcAft>
            </a:pPr>
            <a:r>
              <a:rPr lang="en-US" altLang="zh-CN" sz="1200">
                <a:latin typeface="Times New Roman" panose="02020603050405020304" pitchFamily="18" charset="0"/>
                <a:cs typeface="Times New Roman" panose="02020603050405020304" pitchFamily="18" charset="0"/>
              </a:rPr>
              <a:t>The indirect effect of attractive faces on purchase intention via sociability/competence and source credibility is significant and positive (b = .037/.065, SE = .017/.034, 95% bootstrap confidence interval [BCI] = [.003, .071]/p = .06). </a:t>
            </a:r>
            <a:endParaRPr lang="en-US" altLang="zh-CN" sz="1200">
              <a:latin typeface="Times New Roman" panose="02020603050405020304" pitchFamily="18" charset="0"/>
              <a:cs typeface="Times New Roman" panose="02020603050405020304" pitchFamily="18" charset="0"/>
            </a:endParaRPr>
          </a:p>
          <a:p>
            <a:pPr algn="just">
              <a:spcAft>
                <a:spcPts val="600"/>
              </a:spcAft>
            </a:pPr>
            <a:r>
              <a:rPr lang="en-US" altLang="zh-CN" sz="1200">
                <a:latin typeface="Times New Roman" panose="02020603050405020304" pitchFamily="18" charset="0"/>
                <a:cs typeface="Times New Roman" panose="02020603050405020304" pitchFamily="18" charset="0"/>
              </a:rPr>
              <a:t>The indirect effect of unattractive faces on purchase intention through competence and source credibility is also significant (b = .092, SE = .036, 95% BCI = [.022, .164]).</a:t>
            </a:r>
            <a:endParaRPr lang="en-US" altLang="zh-CN" sz="1200">
              <a:latin typeface="Times New Roman" panose="02020603050405020304" pitchFamily="18" charset="0"/>
              <a:cs typeface="Times New Roman" panose="02020603050405020304" pitchFamily="18" charset="0"/>
            </a:endParaRPr>
          </a:p>
          <a:p>
            <a:pPr algn="just">
              <a:spcAft>
                <a:spcPts val="600"/>
              </a:spcAft>
            </a:pPr>
            <a:r>
              <a:rPr lang="en-US" altLang="zh-CN" sz="1200">
                <a:latin typeface="Times New Roman" panose="02020603050405020304" pitchFamily="18" charset="0"/>
                <a:cs typeface="Times New Roman" panose="02020603050405020304" pitchFamily="18" charset="0"/>
              </a:rPr>
              <a:t>These results support H2 and H3.</a:t>
            </a:r>
            <a:endParaRPr lang="en-US" altLang="zh-CN" sz="1200" dirty="0">
              <a:latin typeface="Times New Roman" panose="02020603050405020304" pitchFamily="18" charset="0"/>
              <a:cs typeface="Times New Roman" panose="02020603050405020304" pitchFamily="18" charset="0"/>
            </a:endParaRPr>
          </a:p>
        </p:txBody>
      </p:sp>
      <p:pic>
        <p:nvPicPr>
          <p:cNvPr id="9" name="图片 8"/>
          <p:cNvPicPr>
            <a:picLocks noChangeAspect="1"/>
          </p:cNvPicPr>
          <p:nvPr/>
        </p:nvPicPr>
        <p:blipFill>
          <a:blip r:embed="rId1"/>
          <a:stretch>
            <a:fillRect/>
          </a:stretch>
        </p:blipFill>
        <p:spPr>
          <a:xfrm>
            <a:off x="2482850" y="651510"/>
            <a:ext cx="4178300" cy="2305050"/>
          </a:xfrm>
          <a:prstGeom prst="rect">
            <a:avLst/>
          </a:prstGeom>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2" y="0"/>
            <a:ext cx="9144002" cy="573528"/>
          </a:xfrm>
          <a:prstGeom prst="rect">
            <a:avLst/>
          </a:prstGeom>
          <a:solidFill>
            <a:srgbClr val="1F4E79"/>
          </a:solidFill>
          <a:ln>
            <a:noFill/>
          </a:ln>
          <a:effectLst>
            <a:outerShdw blurRad="203200" dist="50800" dir="5400000" sx="105000" sy="105000" algn="ctr" rotWithShape="0">
              <a:srgbClr val="000000">
                <a:alpha val="3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任意多边形 2"/>
          <p:cNvSpPr/>
          <p:nvPr/>
        </p:nvSpPr>
        <p:spPr>
          <a:xfrm>
            <a:off x="-5327" y="109812"/>
            <a:ext cx="587288" cy="353906"/>
          </a:xfrm>
          <a:custGeom>
            <a:avLst/>
            <a:gdLst>
              <a:gd name="connsiteX0" fmla="*/ 0 w 710619"/>
              <a:gd name="connsiteY0" fmla="*/ 0 h 570968"/>
              <a:gd name="connsiteX1" fmla="*/ 425135 w 710619"/>
              <a:gd name="connsiteY1" fmla="*/ 0 h 570968"/>
              <a:gd name="connsiteX2" fmla="*/ 710619 w 710619"/>
              <a:gd name="connsiteY2" fmla="*/ 285484 h 570968"/>
              <a:gd name="connsiteX3" fmla="*/ 425135 w 710619"/>
              <a:gd name="connsiteY3" fmla="*/ 570968 h 570968"/>
              <a:gd name="connsiteX4" fmla="*/ 0 w 710619"/>
              <a:gd name="connsiteY4" fmla="*/ 570968 h 5709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10619" h="570968">
                <a:moveTo>
                  <a:pt x="0" y="0"/>
                </a:moveTo>
                <a:lnTo>
                  <a:pt x="425135" y="0"/>
                </a:lnTo>
                <a:lnTo>
                  <a:pt x="710619" y="285484"/>
                </a:lnTo>
                <a:lnTo>
                  <a:pt x="425135" y="570968"/>
                </a:lnTo>
                <a:lnTo>
                  <a:pt x="0" y="570968"/>
                </a:lnTo>
                <a:close/>
              </a:path>
            </a:pathLst>
          </a:cu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4" name="任意多边形 3"/>
          <p:cNvSpPr/>
          <p:nvPr/>
        </p:nvSpPr>
        <p:spPr>
          <a:xfrm>
            <a:off x="498024" y="109812"/>
            <a:ext cx="426476" cy="353906"/>
          </a:xfrm>
          <a:custGeom>
            <a:avLst/>
            <a:gdLst>
              <a:gd name="connsiteX0" fmla="*/ 0 w 654307"/>
              <a:gd name="connsiteY0" fmla="*/ 0 h 723958"/>
              <a:gd name="connsiteX1" fmla="*/ 292328 w 654307"/>
              <a:gd name="connsiteY1" fmla="*/ 0 h 723958"/>
              <a:gd name="connsiteX2" fmla="*/ 654307 w 654307"/>
              <a:gd name="connsiteY2" fmla="*/ 361979 h 723958"/>
              <a:gd name="connsiteX3" fmla="*/ 292328 w 654307"/>
              <a:gd name="connsiteY3" fmla="*/ 723958 h 723958"/>
              <a:gd name="connsiteX4" fmla="*/ 0 w 654307"/>
              <a:gd name="connsiteY4" fmla="*/ 723958 h 723958"/>
              <a:gd name="connsiteX5" fmla="*/ 361979 w 654307"/>
              <a:gd name="connsiteY5" fmla="*/ 361979 h 723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54307" h="723958">
                <a:moveTo>
                  <a:pt x="0" y="0"/>
                </a:moveTo>
                <a:lnTo>
                  <a:pt x="292328" y="0"/>
                </a:lnTo>
                <a:lnTo>
                  <a:pt x="654307" y="361979"/>
                </a:lnTo>
                <a:lnTo>
                  <a:pt x="292328" y="723958"/>
                </a:lnTo>
                <a:lnTo>
                  <a:pt x="0" y="723958"/>
                </a:lnTo>
                <a:lnTo>
                  <a:pt x="361979" y="361979"/>
                </a:lnTo>
                <a:close/>
              </a:path>
            </a:pathLst>
          </a:cu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5" name="文本框 4"/>
          <p:cNvSpPr txBox="1"/>
          <p:nvPr/>
        </p:nvSpPr>
        <p:spPr>
          <a:xfrm>
            <a:off x="-44777" y="66399"/>
            <a:ext cx="400523" cy="584775"/>
          </a:xfrm>
          <a:prstGeom prst="rect">
            <a:avLst/>
          </a:prstGeom>
          <a:noFill/>
        </p:spPr>
        <p:txBody>
          <a:bodyPr wrap="square" rtlCol="0">
            <a:spAutoFit/>
          </a:bodyPr>
          <a:lstStyle/>
          <a:p>
            <a:r>
              <a:rPr lang="en-US" altLang="zh-CN" sz="3200" dirty="0">
                <a:solidFill>
                  <a:srgbClr val="1F4E79"/>
                </a:solidFill>
              </a:rPr>
              <a:t>3</a:t>
            </a:r>
            <a:endParaRPr lang="en-US" altLang="zh-CN" sz="3200" dirty="0">
              <a:solidFill>
                <a:srgbClr val="1F4E79"/>
              </a:solidFill>
            </a:endParaRPr>
          </a:p>
        </p:txBody>
      </p:sp>
      <p:sp>
        <p:nvSpPr>
          <p:cNvPr id="6" name="文本框 5"/>
          <p:cNvSpPr txBox="1"/>
          <p:nvPr/>
        </p:nvSpPr>
        <p:spPr>
          <a:xfrm>
            <a:off x="826735" y="56515"/>
            <a:ext cx="10404964" cy="460375"/>
          </a:xfrm>
          <a:prstGeom prst="rect">
            <a:avLst/>
          </a:prstGeom>
          <a:noFill/>
        </p:spPr>
        <p:txBody>
          <a:bodyPr wrap="square" rtlCol="0">
            <a:spAutoFit/>
          </a:bodyPr>
          <a:lstStyle>
            <a:defPPr>
              <a:defRPr lang="zh-CN"/>
            </a:defPPr>
            <a:lvl1pPr>
              <a:defRPr sz="3200">
                <a:solidFill>
                  <a:srgbClr val="1F4E79"/>
                </a:solidFill>
              </a:defRPr>
            </a:lvl1pPr>
          </a:lstStyle>
          <a:p>
            <a:pPr lvl="0"/>
            <a:r>
              <a:rPr lang="en-US" altLang="zh-CN" sz="2400" b="1" dirty="0">
                <a:solidFill>
                  <a:schemeClr val="bg1"/>
                </a:solidFill>
                <a:latin typeface="Times New Roman" panose="02020603050405020304" pitchFamily="18" charset="0"/>
                <a:ea typeface="微软雅黑" panose="020B0503020204020204" charset="-122"/>
                <a:cs typeface="Times New Roman" panose="02020603050405020304" pitchFamily="18" charset="0"/>
              </a:rPr>
              <a:t>Study 2a: Main Effects and Mechanisms</a:t>
            </a:r>
            <a:endParaRPr lang="en-US" altLang="zh-CN" sz="2400" b="1" dirty="0">
              <a:solidFill>
                <a:schemeClr val="bg1"/>
              </a:solidFill>
              <a:latin typeface="Times New Roman" panose="02020603050405020304" pitchFamily="18" charset="0"/>
              <a:ea typeface="微软雅黑" panose="020B0503020204020204" charset="-122"/>
              <a:cs typeface="Times New Roman" panose="02020603050405020304" pitchFamily="18" charset="0"/>
            </a:endParaRPr>
          </a:p>
        </p:txBody>
      </p:sp>
      <p:sp>
        <p:nvSpPr>
          <p:cNvPr id="8" name="矩形 7"/>
          <p:cNvSpPr/>
          <p:nvPr/>
        </p:nvSpPr>
        <p:spPr>
          <a:xfrm>
            <a:off x="272415" y="2643505"/>
            <a:ext cx="8599170" cy="2276475"/>
          </a:xfrm>
          <a:prstGeom prst="rect">
            <a:avLst/>
          </a:prstGeom>
        </p:spPr>
        <p:txBody>
          <a:bodyPr wrap="square">
            <a:spAutoFit/>
          </a:bodyPr>
          <a:lstStyle/>
          <a:p>
            <a:pPr algn="just">
              <a:spcAft>
                <a:spcPts val="600"/>
              </a:spcAft>
            </a:pPr>
            <a:r>
              <a:rPr lang="en-US" altLang="zh-CN" sz="1400" b="1" i="1" dirty="0">
                <a:solidFill>
                  <a:schemeClr val="accent1">
                    <a:lumMod val="50000"/>
                  </a:schemeClr>
                </a:solidFill>
                <a:latin typeface="Times New Roman" panose="02020603050405020304" pitchFamily="18" charset="0"/>
                <a:cs typeface="Times New Roman" panose="02020603050405020304" pitchFamily="18" charset="0"/>
              </a:rPr>
              <a:t>A replication study: </a:t>
            </a:r>
            <a:r>
              <a:rPr lang="en-US" altLang="zh-CN" sz="1200">
                <a:latin typeface="Times New Roman" panose="02020603050405020304" pitchFamily="18" charset="0"/>
                <a:cs typeface="Times New Roman" panose="02020603050405020304" pitchFamily="18" charset="0"/>
              </a:rPr>
              <a:t> </a:t>
            </a:r>
            <a:endParaRPr lang="en-US" altLang="zh-CN" sz="1200">
              <a:latin typeface="Times New Roman" panose="02020603050405020304" pitchFamily="18" charset="0"/>
              <a:cs typeface="Times New Roman" panose="02020603050405020304" pitchFamily="18" charset="0"/>
            </a:endParaRPr>
          </a:p>
          <a:p>
            <a:pPr algn="just">
              <a:spcAft>
                <a:spcPts val="600"/>
              </a:spcAft>
            </a:pPr>
            <a:r>
              <a:rPr lang="en-US" altLang="zh-CN" sz="1200">
                <a:latin typeface="Times New Roman" panose="02020603050405020304" pitchFamily="18" charset="0"/>
                <a:cs typeface="Times New Roman" panose="02020603050405020304" pitchFamily="18" charset="0"/>
              </a:rPr>
              <a:t>479</a:t>
            </a:r>
            <a:r>
              <a:rPr lang="en-US" altLang="zh-CN" sz="1200">
                <a:latin typeface="Times New Roman" panose="02020603050405020304" pitchFamily="18" charset="0"/>
                <a:cs typeface="Times New Roman" panose="02020603050405020304" pitchFamily="18" charset="0"/>
              </a:rPr>
              <a:t> participants from MTurk and randomly assigned them to one of four between-subject conditions (no picture, attractive, plain-looking, and unattractive).  Except for the shopping task for a </a:t>
            </a:r>
            <a:r>
              <a:rPr lang="en-US" altLang="zh-CN" sz="1200" b="1">
                <a:latin typeface="Times New Roman" panose="02020603050405020304" pitchFamily="18" charset="0"/>
                <a:cs typeface="Times New Roman" panose="02020603050405020304" pitchFamily="18" charset="0"/>
              </a:rPr>
              <a:t>sunscreen</a:t>
            </a:r>
            <a:r>
              <a:rPr lang="en-US" altLang="zh-CN" sz="1200">
                <a:latin typeface="Times New Roman" panose="02020603050405020304" pitchFamily="18" charset="0"/>
                <a:cs typeface="Times New Roman" panose="02020603050405020304" pitchFamily="18" charset="0"/>
              </a:rPr>
              <a:t>, everything else is identical to the original study. </a:t>
            </a:r>
            <a:endParaRPr lang="en-US" altLang="zh-CN" sz="1200">
              <a:latin typeface="Times New Roman" panose="02020603050405020304" pitchFamily="18" charset="0"/>
              <a:cs typeface="Times New Roman" panose="02020603050405020304" pitchFamily="18" charset="0"/>
            </a:endParaRPr>
          </a:p>
          <a:p>
            <a:pPr algn="just">
              <a:spcAft>
                <a:spcPts val="600"/>
              </a:spcAft>
            </a:pPr>
            <a:r>
              <a:rPr lang="en-US" altLang="zh-CN" sz="1200" dirty="0">
                <a:latin typeface="Times New Roman" panose="02020603050405020304" pitchFamily="18" charset="0"/>
                <a:cs typeface="Times New Roman" panose="02020603050405020304" pitchFamily="18" charset="0"/>
              </a:rPr>
              <a:t>The results from mediation analysis on the sunscreen setting are largely consistent with those on the digital camera setting. In particular, the indirect effect of attractive faces on purchase intention via sociability/competence and source credibility is significant and positive (b = .051/.054, SE = .022/.031, 95% BCI = [.010, .093]/p = .076).</a:t>
            </a:r>
            <a:endParaRPr lang="en-US" altLang="zh-CN" sz="1200" dirty="0">
              <a:latin typeface="Times New Roman" panose="02020603050405020304" pitchFamily="18" charset="0"/>
              <a:cs typeface="Times New Roman" panose="02020603050405020304" pitchFamily="18" charset="0"/>
            </a:endParaRPr>
          </a:p>
          <a:p>
            <a:pPr algn="just">
              <a:spcAft>
                <a:spcPts val="600"/>
              </a:spcAft>
            </a:pPr>
            <a:r>
              <a:rPr lang="en-US" altLang="zh-CN" sz="1200" dirty="0">
                <a:latin typeface="Times New Roman" panose="02020603050405020304" pitchFamily="18" charset="0"/>
                <a:cs typeface="Times New Roman" panose="02020603050405020304" pitchFamily="18" charset="0"/>
              </a:rPr>
              <a:t>The indirect effect of unattractive faces on purchase intention via competence and source credibility is also significant (b = .066, SE = .035, p = .056). </a:t>
            </a:r>
            <a:endParaRPr lang="en-US" altLang="zh-CN" sz="1200" dirty="0">
              <a:latin typeface="Times New Roman" panose="02020603050405020304" pitchFamily="18" charset="0"/>
              <a:cs typeface="Times New Roman" panose="02020603050405020304" pitchFamily="18" charset="0"/>
            </a:endParaRPr>
          </a:p>
          <a:p>
            <a:pPr algn="just">
              <a:spcAft>
                <a:spcPts val="600"/>
              </a:spcAft>
            </a:pPr>
            <a:r>
              <a:rPr lang="en-US" altLang="zh-CN" sz="1200" dirty="0">
                <a:latin typeface="Times New Roman" panose="02020603050405020304" pitchFamily="18" charset="0"/>
                <a:cs typeface="Times New Roman" panose="02020603050405020304" pitchFamily="18" charset="0"/>
              </a:rPr>
              <a:t>Thus, we found consistent beauty and ugliness premiums and the mediating mechanisms via sociability and competence for both digital camera and sunscreen.</a:t>
            </a:r>
            <a:endParaRPr lang="en-US" altLang="zh-CN" sz="1200" dirty="0">
              <a:latin typeface="Times New Roman" panose="02020603050405020304" pitchFamily="18" charset="0"/>
              <a:cs typeface="Times New Roman" panose="02020603050405020304" pitchFamily="18" charset="0"/>
            </a:endParaRPr>
          </a:p>
        </p:txBody>
      </p:sp>
      <p:pic>
        <p:nvPicPr>
          <p:cNvPr id="9" name="图片 8"/>
          <p:cNvPicPr>
            <a:picLocks noChangeAspect="1"/>
          </p:cNvPicPr>
          <p:nvPr/>
        </p:nvPicPr>
        <p:blipFill>
          <a:blip r:embed="rId1"/>
          <a:stretch>
            <a:fillRect/>
          </a:stretch>
        </p:blipFill>
        <p:spPr>
          <a:xfrm>
            <a:off x="2462530" y="651510"/>
            <a:ext cx="4218305" cy="2221230"/>
          </a:xfrm>
          <a:prstGeom prst="rect">
            <a:avLst/>
          </a:prstGeom>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2" y="0"/>
            <a:ext cx="9144002" cy="573528"/>
          </a:xfrm>
          <a:prstGeom prst="rect">
            <a:avLst/>
          </a:prstGeom>
          <a:solidFill>
            <a:srgbClr val="1F4E79"/>
          </a:solidFill>
          <a:ln>
            <a:noFill/>
          </a:ln>
          <a:effectLst>
            <a:outerShdw blurRad="203200" dist="50800" dir="5400000" sx="105000" sy="105000" algn="ctr" rotWithShape="0">
              <a:srgbClr val="000000">
                <a:alpha val="3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任意多边形 2"/>
          <p:cNvSpPr/>
          <p:nvPr/>
        </p:nvSpPr>
        <p:spPr>
          <a:xfrm>
            <a:off x="-5327" y="109812"/>
            <a:ext cx="587288" cy="353906"/>
          </a:xfrm>
          <a:custGeom>
            <a:avLst/>
            <a:gdLst>
              <a:gd name="connsiteX0" fmla="*/ 0 w 710619"/>
              <a:gd name="connsiteY0" fmla="*/ 0 h 570968"/>
              <a:gd name="connsiteX1" fmla="*/ 425135 w 710619"/>
              <a:gd name="connsiteY1" fmla="*/ 0 h 570968"/>
              <a:gd name="connsiteX2" fmla="*/ 710619 w 710619"/>
              <a:gd name="connsiteY2" fmla="*/ 285484 h 570968"/>
              <a:gd name="connsiteX3" fmla="*/ 425135 w 710619"/>
              <a:gd name="connsiteY3" fmla="*/ 570968 h 570968"/>
              <a:gd name="connsiteX4" fmla="*/ 0 w 710619"/>
              <a:gd name="connsiteY4" fmla="*/ 570968 h 5709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10619" h="570968">
                <a:moveTo>
                  <a:pt x="0" y="0"/>
                </a:moveTo>
                <a:lnTo>
                  <a:pt x="425135" y="0"/>
                </a:lnTo>
                <a:lnTo>
                  <a:pt x="710619" y="285484"/>
                </a:lnTo>
                <a:lnTo>
                  <a:pt x="425135" y="570968"/>
                </a:lnTo>
                <a:lnTo>
                  <a:pt x="0" y="570968"/>
                </a:lnTo>
                <a:close/>
              </a:path>
            </a:pathLst>
          </a:cu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4" name="任意多边形 3"/>
          <p:cNvSpPr/>
          <p:nvPr/>
        </p:nvSpPr>
        <p:spPr>
          <a:xfrm>
            <a:off x="498024" y="109812"/>
            <a:ext cx="426476" cy="353906"/>
          </a:xfrm>
          <a:custGeom>
            <a:avLst/>
            <a:gdLst>
              <a:gd name="connsiteX0" fmla="*/ 0 w 654307"/>
              <a:gd name="connsiteY0" fmla="*/ 0 h 723958"/>
              <a:gd name="connsiteX1" fmla="*/ 292328 w 654307"/>
              <a:gd name="connsiteY1" fmla="*/ 0 h 723958"/>
              <a:gd name="connsiteX2" fmla="*/ 654307 w 654307"/>
              <a:gd name="connsiteY2" fmla="*/ 361979 h 723958"/>
              <a:gd name="connsiteX3" fmla="*/ 292328 w 654307"/>
              <a:gd name="connsiteY3" fmla="*/ 723958 h 723958"/>
              <a:gd name="connsiteX4" fmla="*/ 0 w 654307"/>
              <a:gd name="connsiteY4" fmla="*/ 723958 h 723958"/>
              <a:gd name="connsiteX5" fmla="*/ 361979 w 654307"/>
              <a:gd name="connsiteY5" fmla="*/ 361979 h 723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54307" h="723958">
                <a:moveTo>
                  <a:pt x="0" y="0"/>
                </a:moveTo>
                <a:lnTo>
                  <a:pt x="292328" y="0"/>
                </a:lnTo>
                <a:lnTo>
                  <a:pt x="654307" y="361979"/>
                </a:lnTo>
                <a:lnTo>
                  <a:pt x="292328" y="723958"/>
                </a:lnTo>
                <a:lnTo>
                  <a:pt x="0" y="723958"/>
                </a:lnTo>
                <a:lnTo>
                  <a:pt x="361979" y="361979"/>
                </a:lnTo>
                <a:close/>
              </a:path>
            </a:pathLst>
          </a:cu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5" name="文本框 4"/>
          <p:cNvSpPr txBox="1"/>
          <p:nvPr/>
        </p:nvSpPr>
        <p:spPr>
          <a:xfrm>
            <a:off x="-44777" y="66399"/>
            <a:ext cx="400523" cy="584775"/>
          </a:xfrm>
          <a:prstGeom prst="rect">
            <a:avLst/>
          </a:prstGeom>
          <a:noFill/>
        </p:spPr>
        <p:txBody>
          <a:bodyPr wrap="square" rtlCol="0">
            <a:spAutoFit/>
          </a:bodyPr>
          <a:lstStyle/>
          <a:p>
            <a:r>
              <a:rPr lang="en-US" altLang="zh-CN" sz="3200" dirty="0">
                <a:solidFill>
                  <a:srgbClr val="1F4E79"/>
                </a:solidFill>
              </a:rPr>
              <a:t>3</a:t>
            </a:r>
            <a:endParaRPr lang="en-US" altLang="zh-CN" sz="3200" dirty="0">
              <a:solidFill>
                <a:srgbClr val="1F4E79"/>
              </a:solidFill>
            </a:endParaRPr>
          </a:p>
        </p:txBody>
      </p:sp>
      <p:sp>
        <p:nvSpPr>
          <p:cNvPr id="6" name="文本框 5"/>
          <p:cNvSpPr txBox="1"/>
          <p:nvPr/>
        </p:nvSpPr>
        <p:spPr>
          <a:xfrm>
            <a:off x="833720" y="56515"/>
            <a:ext cx="10404964" cy="460375"/>
          </a:xfrm>
          <a:prstGeom prst="rect">
            <a:avLst/>
          </a:prstGeom>
          <a:noFill/>
        </p:spPr>
        <p:txBody>
          <a:bodyPr wrap="square" rtlCol="0">
            <a:spAutoFit/>
          </a:bodyPr>
          <a:lstStyle>
            <a:defPPr>
              <a:defRPr lang="zh-CN"/>
            </a:defPPr>
            <a:lvl1pPr>
              <a:defRPr sz="3200">
                <a:solidFill>
                  <a:srgbClr val="1F4E79"/>
                </a:solidFill>
              </a:defRPr>
            </a:lvl1pPr>
          </a:lstStyle>
          <a:p>
            <a:pPr lvl="0"/>
            <a:r>
              <a:rPr lang="en-US" altLang="zh-CN" sz="2400" b="1" dirty="0">
                <a:solidFill>
                  <a:schemeClr val="bg1"/>
                </a:solidFill>
                <a:latin typeface="Times New Roman" panose="02020603050405020304" pitchFamily="18" charset="0"/>
                <a:ea typeface="微软雅黑" panose="020B0503020204020204" charset="-122"/>
                <a:cs typeface="Times New Roman" panose="02020603050405020304" pitchFamily="18" charset="0"/>
              </a:rPr>
              <a:t>Study 2b: Product Relevance and Cross-Gender Effects</a:t>
            </a:r>
            <a:endParaRPr lang="en-US" altLang="zh-CN" sz="2400" b="1" dirty="0">
              <a:solidFill>
                <a:schemeClr val="bg1"/>
              </a:solidFill>
              <a:latin typeface="Times New Roman" panose="02020603050405020304" pitchFamily="18" charset="0"/>
              <a:ea typeface="微软雅黑" panose="020B0503020204020204" charset="-122"/>
              <a:cs typeface="Times New Roman" panose="02020603050405020304" pitchFamily="18" charset="0"/>
            </a:endParaRPr>
          </a:p>
        </p:txBody>
      </p:sp>
      <p:sp>
        <p:nvSpPr>
          <p:cNvPr id="8" name="矩形 7"/>
          <p:cNvSpPr/>
          <p:nvPr/>
        </p:nvSpPr>
        <p:spPr>
          <a:xfrm>
            <a:off x="184150" y="694690"/>
            <a:ext cx="8474075" cy="2938145"/>
          </a:xfrm>
          <a:prstGeom prst="rect">
            <a:avLst/>
          </a:prstGeom>
        </p:spPr>
        <p:txBody>
          <a:bodyPr wrap="square">
            <a:spAutoFit/>
          </a:bodyPr>
          <a:lstStyle/>
          <a:p>
            <a:pPr algn="just">
              <a:spcAft>
                <a:spcPts val="600"/>
              </a:spcAft>
            </a:pPr>
            <a:r>
              <a:rPr lang="en-US" altLang="zh-CN" sz="1400" b="1" i="1" dirty="0">
                <a:solidFill>
                  <a:schemeClr val="accent1">
                    <a:lumMod val="50000"/>
                  </a:schemeClr>
                </a:solidFill>
                <a:latin typeface="Times New Roman" panose="02020603050405020304" pitchFamily="18" charset="0"/>
                <a:cs typeface="Times New Roman" panose="02020603050405020304" pitchFamily="18" charset="0"/>
              </a:rPr>
              <a:t>Participants:</a:t>
            </a:r>
            <a:r>
              <a:rPr lang="en-US" altLang="zh-CN" sz="1200" b="1" i="1" dirty="0">
                <a:solidFill>
                  <a:schemeClr val="accent1">
                    <a:lumMod val="50000"/>
                  </a:schemeClr>
                </a:solidFill>
                <a:latin typeface="Times New Roman" panose="02020603050405020304" pitchFamily="18" charset="0"/>
                <a:cs typeface="Times New Roman" panose="02020603050405020304" pitchFamily="18" charset="0"/>
              </a:rPr>
              <a:t> </a:t>
            </a:r>
            <a:r>
              <a:rPr lang="en-US" altLang="zh-CN" sz="1200">
                <a:latin typeface="Times New Roman" panose="02020603050405020304" pitchFamily="18" charset="0"/>
                <a:cs typeface="Times New Roman" panose="02020603050405020304" pitchFamily="18" charset="0"/>
              </a:rPr>
              <a:t>556 participants (306 men;Mage = 37.15, SD = 10.57) from MTurk</a:t>
            </a:r>
            <a:endParaRPr lang="en-US" altLang="zh-CN" sz="1200">
              <a:latin typeface="Times New Roman" panose="02020603050405020304" pitchFamily="18" charset="0"/>
              <a:cs typeface="Times New Roman" panose="02020603050405020304" pitchFamily="18" charset="0"/>
            </a:endParaRPr>
          </a:p>
          <a:p>
            <a:pPr algn="just">
              <a:spcAft>
                <a:spcPts val="600"/>
              </a:spcAft>
            </a:pPr>
            <a:r>
              <a:rPr lang="en-US" altLang="zh-CN" sz="1400" b="1" i="1" dirty="0">
                <a:solidFill>
                  <a:schemeClr val="accent1">
                    <a:lumMod val="50000"/>
                  </a:schemeClr>
                </a:solidFill>
                <a:latin typeface="Times New Roman" panose="02020603050405020304" pitchFamily="18" charset="0"/>
                <a:cs typeface="Times New Roman" panose="02020603050405020304" pitchFamily="18" charset="0"/>
                <a:sym typeface="+mn-ea"/>
              </a:rPr>
              <a:t>Design:</a:t>
            </a:r>
            <a:r>
              <a:rPr lang="en-US" altLang="zh-CN" sz="1200" b="1" i="1" dirty="0">
                <a:solidFill>
                  <a:schemeClr val="accent1">
                    <a:lumMod val="50000"/>
                  </a:schemeClr>
                </a:solidFill>
                <a:latin typeface="Times New Roman" panose="02020603050405020304" pitchFamily="18" charset="0"/>
                <a:cs typeface="Times New Roman" panose="02020603050405020304" pitchFamily="18" charset="0"/>
                <a:sym typeface="+mn-ea"/>
              </a:rPr>
              <a:t> </a:t>
            </a:r>
            <a:r>
              <a:rPr lang="en-US" altLang="zh-CN" sz="1200">
                <a:latin typeface="Times New Roman" panose="02020603050405020304" pitchFamily="18" charset="0"/>
                <a:cs typeface="Times New Roman" panose="02020603050405020304" pitchFamily="18" charset="0"/>
                <a:sym typeface="+mn-ea"/>
              </a:rPr>
              <a:t>3 (unattractive, plain-looking, and attractive faces) </a:t>
            </a:r>
            <a:r>
              <a:rPr lang="en-US" altLang="zh-CN" sz="1200">
                <a:latin typeface="Arial" panose="020B0604020202020204" pitchFamily="34" charset="0"/>
                <a:cs typeface="Times New Roman" panose="02020603050405020304" pitchFamily="18" charset="0"/>
                <a:sym typeface="+mn-ea"/>
              </a:rPr>
              <a:t>×</a:t>
            </a:r>
            <a:r>
              <a:rPr lang="en-US" altLang="zh-CN" sz="1200">
                <a:latin typeface="Times New Roman" panose="02020603050405020304" pitchFamily="18" charset="0"/>
                <a:cs typeface="Times New Roman" panose="02020603050405020304" pitchFamily="18" charset="0"/>
                <a:sym typeface="+mn-ea"/>
              </a:rPr>
              <a:t>2 (product relevance: appearance vs. expertise) </a:t>
            </a:r>
            <a:r>
              <a:rPr lang="en-US" altLang="zh-CN" sz="1200">
                <a:latin typeface="Arial" panose="020B0604020202020204" pitchFamily="34" charset="0"/>
                <a:cs typeface="Times New Roman" panose="02020603050405020304" pitchFamily="18" charset="0"/>
                <a:sym typeface="+mn-ea"/>
              </a:rPr>
              <a:t>×</a:t>
            </a:r>
            <a:r>
              <a:rPr lang="en-US" altLang="zh-CN" sz="1200">
                <a:latin typeface="Times New Roman" panose="02020603050405020304" pitchFamily="18" charset="0"/>
                <a:cs typeface="Times New Roman" panose="02020603050405020304" pitchFamily="18" charset="0"/>
                <a:sym typeface="+mn-ea"/>
              </a:rPr>
              <a:t> 2 (seller gender: male vs. female)</a:t>
            </a:r>
            <a:endParaRPr lang="en-US" altLang="zh-CN" sz="1200">
              <a:latin typeface="Times New Roman" panose="02020603050405020304" pitchFamily="18" charset="0"/>
              <a:cs typeface="Times New Roman" panose="02020603050405020304" pitchFamily="18" charset="0"/>
              <a:sym typeface="+mn-ea"/>
            </a:endParaRPr>
          </a:p>
          <a:p>
            <a:pPr algn="just">
              <a:spcAft>
                <a:spcPts val="600"/>
              </a:spcAft>
            </a:pPr>
            <a:r>
              <a:rPr lang="en-US" altLang="zh-CN" sz="1400" b="1" i="1" dirty="0">
                <a:solidFill>
                  <a:schemeClr val="accent1">
                    <a:lumMod val="50000"/>
                  </a:schemeClr>
                </a:solidFill>
                <a:latin typeface="Times New Roman" panose="02020603050405020304" pitchFamily="18" charset="0"/>
                <a:cs typeface="Times New Roman" panose="02020603050405020304" pitchFamily="18" charset="0"/>
              </a:rPr>
              <a:t>Procedure</a:t>
            </a:r>
            <a:r>
              <a:rPr lang="en-US" altLang="zh-CN" sz="1400" dirty="0">
                <a:latin typeface="Times New Roman" panose="02020603050405020304" pitchFamily="18" charset="0"/>
                <a:cs typeface="Times New Roman" panose="02020603050405020304" pitchFamily="18" charset="0"/>
              </a:rPr>
              <a:t>:</a:t>
            </a:r>
            <a:endParaRPr lang="en-US" altLang="zh-CN" sz="1400" dirty="0">
              <a:latin typeface="Times New Roman" panose="02020603050405020304" pitchFamily="18" charset="0"/>
              <a:cs typeface="Times New Roman" panose="02020603050405020304" pitchFamily="18" charset="0"/>
            </a:endParaRPr>
          </a:p>
          <a:p>
            <a:pPr algn="just">
              <a:spcAft>
                <a:spcPts val="600"/>
              </a:spcAft>
            </a:pPr>
            <a:r>
              <a:rPr lang="en-US" altLang="zh-CN" sz="1200" dirty="0">
                <a:latin typeface="Times New Roman" panose="02020603050405020304" pitchFamily="18" charset="0"/>
                <a:cs typeface="Times New Roman" panose="02020603050405020304" pitchFamily="18" charset="0"/>
              </a:rPr>
              <a:t>(1)We manipulated product relevance by inserting a positioning message:</a:t>
            </a:r>
            <a:endParaRPr lang="en-US" altLang="zh-CN" sz="1200" dirty="0">
              <a:latin typeface="Times New Roman" panose="02020603050405020304" pitchFamily="18" charset="0"/>
              <a:cs typeface="Times New Roman" panose="02020603050405020304" pitchFamily="18" charset="0"/>
            </a:endParaRPr>
          </a:p>
          <a:p>
            <a:pPr algn="just">
              <a:spcAft>
                <a:spcPts val="600"/>
              </a:spcAft>
            </a:pPr>
            <a:r>
              <a:rPr lang="en-US" altLang="zh-CN" sz="1200" b="1" dirty="0">
                <a:latin typeface="Times New Roman" panose="02020603050405020304" pitchFamily="18" charset="0"/>
                <a:cs typeface="Times New Roman" panose="02020603050405020304" pitchFamily="18" charset="0"/>
              </a:rPr>
              <a:t>Appearance-relevant (AR) condition</a:t>
            </a:r>
            <a:r>
              <a:rPr lang="en-US" altLang="zh-CN" sz="1200" dirty="0">
                <a:latin typeface="Times New Roman" panose="02020603050405020304" pitchFamily="18" charset="0"/>
                <a:cs typeface="Times New Roman" panose="02020603050405020304" pitchFamily="18" charset="0"/>
              </a:rPr>
              <a:t>: “This cookbook contains many beauty secrets in its recipes that will give you a healthy and radiant appearance”</a:t>
            </a:r>
            <a:endParaRPr lang="en-US" altLang="zh-CN" sz="1200" dirty="0">
              <a:latin typeface="Times New Roman" panose="02020603050405020304" pitchFamily="18" charset="0"/>
              <a:cs typeface="Times New Roman" panose="02020603050405020304" pitchFamily="18" charset="0"/>
            </a:endParaRPr>
          </a:p>
          <a:p>
            <a:pPr algn="just">
              <a:spcAft>
                <a:spcPts val="600"/>
              </a:spcAft>
            </a:pPr>
            <a:r>
              <a:rPr lang="en-US" altLang="zh-CN" sz="1200" b="1" dirty="0">
                <a:latin typeface="Times New Roman" panose="02020603050405020304" pitchFamily="18" charset="0"/>
                <a:cs typeface="Times New Roman" panose="02020603050405020304" pitchFamily="18" charset="0"/>
              </a:rPr>
              <a:t>Expertise-relevant (ER) condition</a:t>
            </a:r>
            <a:r>
              <a:rPr lang="en-US" altLang="zh-CN" sz="1200" dirty="0">
                <a:latin typeface="Times New Roman" panose="02020603050405020304" pitchFamily="18" charset="0"/>
                <a:cs typeface="Times New Roman" panose="02020603050405020304" pitchFamily="18" charset="0"/>
              </a:rPr>
              <a:t>: “this cookbook can help you spend less time preparing nutritious meals and provide better cooking through science”</a:t>
            </a:r>
            <a:endParaRPr lang="en-US" altLang="zh-CN" sz="1200" dirty="0">
              <a:latin typeface="Times New Roman" panose="02020603050405020304" pitchFamily="18" charset="0"/>
              <a:cs typeface="Times New Roman" panose="02020603050405020304" pitchFamily="18" charset="0"/>
            </a:endParaRPr>
          </a:p>
          <a:p>
            <a:pPr algn="just">
              <a:spcAft>
                <a:spcPts val="600"/>
              </a:spcAft>
            </a:pPr>
            <a:r>
              <a:rPr lang="en-US" altLang="zh-CN" sz="1200">
                <a:latin typeface="Times New Roman" panose="02020603050405020304" pitchFamily="18" charset="0"/>
                <a:cs typeface="Times New Roman" panose="02020603050405020304" pitchFamily="18" charset="0"/>
              </a:rPr>
              <a:t>(2)Participants went through </a:t>
            </a:r>
            <a:r>
              <a:rPr lang="en-US" altLang="zh-CN" sz="1200" b="1">
                <a:latin typeface="Times New Roman" panose="02020603050405020304" pitchFamily="18" charset="0"/>
                <a:cs typeface="Times New Roman" panose="02020603050405020304" pitchFamily="18" charset="0"/>
              </a:rPr>
              <a:t>the same procedure as described in Study 2a</a:t>
            </a:r>
            <a:r>
              <a:rPr lang="en-US" altLang="zh-CN" sz="1200">
                <a:latin typeface="Times New Roman" panose="02020603050405020304" pitchFamily="18" charset="0"/>
                <a:cs typeface="Times New Roman" panose="02020603050405020304" pitchFamily="18" charset="0"/>
              </a:rPr>
              <a:t>.</a:t>
            </a:r>
            <a:endParaRPr lang="en-US" altLang="zh-CN" sz="1200">
              <a:latin typeface="Times New Roman" panose="02020603050405020304" pitchFamily="18" charset="0"/>
              <a:cs typeface="Times New Roman" panose="02020603050405020304" pitchFamily="18" charset="0"/>
            </a:endParaRPr>
          </a:p>
          <a:p>
            <a:pPr algn="just">
              <a:spcAft>
                <a:spcPts val="600"/>
              </a:spcAft>
            </a:pPr>
            <a:r>
              <a:rPr lang="en-US" altLang="zh-CN" sz="1200">
                <a:latin typeface="Times New Roman" panose="02020603050405020304" pitchFamily="18" charset="0"/>
                <a:cs typeface="Times New Roman" panose="02020603050405020304" pitchFamily="18" charset="0"/>
              </a:rPr>
              <a:t>(3)We also asked questions regarding the manipulation check of product relevance: “This book would improve the appearance of an unsatisfactory physical feature” and “this product would improve the efficiency of cooking through scientific methods.”.</a:t>
            </a:r>
            <a:endParaRPr lang="en-US" altLang="zh-CN" sz="1200" dirty="0">
              <a:latin typeface="Times New Roman" panose="02020603050405020304" pitchFamily="18" charset="0"/>
              <a:cs typeface="Times New Roman" panose="02020603050405020304" pitchFamily="18" charset="0"/>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2" y="0"/>
            <a:ext cx="9144002" cy="573528"/>
          </a:xfrm>
          <a:prstGeom prst="rect">
            <a:avLst/>
          </a:prstGeom>
          <a:solidFill>
            <a:srgbClr val="1F4E79"/>
          </a:solidFill>
          <a:ln>
            <a:noFill/>
          </a:ln>
          <a:effectLst>
            <a:outerShdw blurRad="203200" dist="50800" dir="5400000" sx="105000" sy="105000" algn="ctr" rotWithShape="0">
              <a:srgbClr val="000000">
                <a:alpha val="3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任意多边形 2"/>
          <p:cNvSpPr/>
          <p:nvPr/>
        </p:nvSpPr>
        <p:spPr>
          <a:xfrm>
            <a:off x="-5327" y="109812"/>
            <a:ext cx="587288" cy="353906"/>
          </a:xfrm>
          <a:custGeom>
            <a:avLst/>
            <a:gdLst>
              <a:gd name="connsiteX0" fmla="*/ 0 w 710619"/>
              <a:gd name="connsiteY0" fmla="*/ 0 h 570968"/>
              <a:gd name="connsiteX1" fmla="*/ 425135 w 710619"/>
              <a:gd name="connsiteY1" fmla="*/ 0 h 570968"/>
              <a:gd name="connsiteX2" fmla="*/ 710619 w 710619"/>
              <a:gd name="connsiteY2" fmla="*/ 285484 h 570968"/>
              <a:gd name="connsiteX3" fmla="*/ 425135 w 710619"/>
              <a:gd name="connsiteY3" fmla="*/ 570968 h 570968"/>
              <a:gd name="connsiteX4" fmla="*/ 0 w 710619"/>
              <a:gd name="connsiteY4" fmla="*/ 570968 h 5709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10619" h="570968">
                <a:moveTo>
                  <a:pt x="0" y="0"/>
                </a:moveTo>
                <a:lnTo>
                  <a:pt x="425135" y="0"/>
                </a:lnTo>
                <a:lnTo>
                  <a:pt x="710619" y="285484"/>
                </a:lnTo>
                <a:lnTo>
                  <a:pt x="425135" y="570968"/>
                </a:lnTo>
                <a:lnTo>
                  <a:pt x="0" y="570968"/>
                </a:lnTo>
                <a:close/>
              </a:path>
            </a:pathLst>
          </a:cu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4" name="任意多边形 3"/>
          <p:cNvSpPr/>
          <p:nvPr/>
        </p:nvSpPr>
        <p:spPr>
          <a:xfrm>
            <a:off x="498024" y="109812"/>
            <a:ext cx="426476" cy="353906"/>
          </a:xfrm>
          <a:custGeom>
            <a:avLst/>
            <a:gdLst>
              <a:gd name="connsiteX0" fmla="*/ 0 w 654307"/>
              <a:gd name="connsiteY0" fmla="*/ 0 h 723958"/>
              <a:gd name="connsiteX1" fmla="*/ 292328 w 654307"/>
              <a:gd name="connsiteY1" fmla="*/ 0 h 723958"/>
              <a:gd name="connsiteX2" fmla="*/ 654307 w 654307"/>
              <a:gd name="connsiteY2" fmla="*/ 361979 h 723958"/>
              <a:gd name="connsiteX3" fmla="*/ 292328 w 654307"/>
              <a:gd name="connsiteY3" fmla="*/ 723958 h 723958"/>
              <a:gd name="connsiteX4" fmla="*/ 0 w 654307"/>
              <a:gd name="connsiteY4" fmla="*/ 723958 h 723958"/>
              <a:gd name="connsiteX5" fmla="*/ 361979 w 654307"/>
              <a:gd name="connsiteY5" fmla="*/ 361979 h 723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54307" h="723958">
                <a:moveTo>
                  <a:pt x="0" y="0"/>
                </a:moveTo>
                <a:lnTo>
                  <a:pt x="292328" y="0"/>
                </a:lnTo>
                <a:lnTo>
                  <a:pt x="654307" y="361979"/>
                </a:lnTo>
                <a:lnTo>
                  <a:pt x="292328" y="723958"/>
                </a:lnTo>
                <a:lnTo>
                  <a:pt x="0" y="723958"/>
                </a:lnTo>
                <a:lnTo>
                  <a:pt x="361979" y="361979"/>
                </a:lnTo>
                <a:close/>
              </a:path>
            </a:pathLst>
          </a:cu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5" name="文本框 4"/>
          <p:cNvSpPr txBox="1"/>
          <p:nvPr/>
        </p:nvSpPr>
        <p:spPr>
          <a:xfrm>
            <a:off x="-44777" y="66399"/>
            <a:ext cx="400523" cy="584775"/>
          </a:xfrm>
          <a:prstGeom prst="rect">
            <a:avLst/>
          </a:prstGeom>
          <a:noFill/>
        </p:spPr>
        <p:txBody>
          <a:bodyPr wrap="square" rtlCol="0">
            <a:spAutoFit/>
          </a:bodyPr>
          <a:lstStyle/>
          <a:p>
            <a:r>
              <a:rPr lang="en-US" altLang="zh-CN" sz="3200" dirty="0">
                <a:solidFill>
                  <a:srgbClr val="1F4E79"/>
                </a:solidFill>
              </a:rPr>
              <a:t>3</a:t>
            </a:r>
            <a:endParaRPr lang="en-US" altLang="zh-CN" sz="3200" dirty="0">
              <a:solidFill>
                <a:srgbClr val="1F4E79"/>
              </a:solidFill>
            </a:endParaRPr>
          </a:p>
        </p:txBody>
      </p:sp>
      <p:sp>
        <p:nvSpPr>
          <p:cNvPr id="6" name="文本框 5"/>
          <p:cNvSpPr txBox="1"/>
          <p:nvPr/>
        </p:nvSpPr>
        <p:spPr>
          <a:xfrm>
            <a:off x="833720" y="56515"/>
            <a:ext cx="10404964" cy="460375"/>
          </a:xfrm>
          <a:prstGeom prst="rect">
            <a:avLst/>
          </a:prstGeom>
          <a:noFill/>
        </p:spPr>
        <p:txBody>
          <a:bodyPr wrap="square" rtlCol="0">
            <a:spAutoFit/>
          </a:bodyPr>
          <a:lstStyle>
            <a:defPPr>
              <a:defRPr lang="zh-CN"/>
            </a:defPPr>
            <a:lvl1pPr>
              <a:defRPr sz="3200">
                <a:solidFill>
                  <a:srgbClr val="1F4E79"/>
                </a:solidFill>
              </a:defRPr>
            </a:lvl1pPr>
          </a:lstStyle>
          <a:p>
            <a:pPr lvl="0"/>
            <a:r>
              <a:rPr lang="en-US" altLang="zh-CN" sz="2400" b="1" dirty="0">
                <a:solidFill>
                  <a:schemeClr val="bg1"/>
                </a:solidFill>
                <a:latin typeface="Times New Roman" panose="02020603050405020304" pitchFamily="18" charset="0"/>
                <a:ea typeface="微软雅黑" panose="020B0503020204020204" charset="-122"/>
                <a:cs typeface="Times New Roman" panose="02020603050405020304" pitchFamily="18" charset="0"/>
              </a:rPr>
              <a:t>Study 2b: Product Relevance and Cross-Gender Effects</a:t>
            </a:r>
            <a:endParaRPr lang="en-US" altLang="zh-CN" sz="2400" b="1" dirty="0">
              <a:solidFill>
                <a:schemeClr val="bg1"/>
              </a:solidFill>
              <a:latin typeface="Times New Roman" panose="02020603050405020304" pitchFamily="18" charset="0"/>
              <a:ea typeface="微软雅黑" panose="020B0503020204020204" charset="-122"/>
              <a:cs typeface="Times New Roman" panose="02020603050405020304" pitchFamily="18" charset="0"/>
            </a:endParaRPr>
          </a:p>
        </p:txBody>
      </p:sp>
      <p:sp>
        <p:nvSpPr>
          <p:cNvPr id="8" name="矩形 7"/>
          <p:cNvSpPr/>
          <p:nvPr/>
        </p:nvSpPr>
        <p:spPr>
          <a:xfrm>
            <a:off x="209550" y="2620645"/>
            <a:ext cx="8474075" cy="1906905"/>
          </a:xfrm>
          <a:prstGeom prst="rect">
            <a:avLst/>
          </a:prstGeom>
        </p:spPr>
        <p:txBody>
          <a:bodyPr wrap="square">
            <a:spAutoFit/>
          </a:bodyPr>
          <a:lstStyle/>
          <a:p>
            <a:pPr algn="just">
              <a:spcAft>
                <a:spcPts val="600"/>
              </a:spcAft>
            </a:pPr>
            <a:r>
              <a:rPr lang="en-US" altLang="zh-CN" sz="1400" b="1" i="1" dirty="0">
                <a:solidFill>
                  <a:schemeClr val="accent1">
                    <a:lumMod val="50000"/>
                  </a:schemeClr>
                </a:solidFill>
                <a:latin typeface="Times New Roman" panose="02020603050405020304" pitchFamily="18" charset="0"/>
                <a:cs typeface="Times New Roman" panose="02020603050405020304" pitchFamily="18" charset="0"/>
              </a:rPr>
              <a:t>Results:</a:t>
            </a:r>
            <a:r>
              <a:rPr lang="en-US" altLang="zh-CN" sz="1200" b="1" i="1" dirty="0">
                <a:solidFill>
                  <a:schemeClr val="accent1">
                    <a:lumMod val="50000"/>
                  </a:schemeClr>
                </a:solidFill>
                <a:latin typeface="Times New Roman" panose="02020603050405020304" pitchFamily="18" charset="0"/>
                <a:cs typeface="Times New Roman" panose="02020603050405020304" pitchFamily="18" charset="0"/>
              </a:rPr>
              <a:t> </a:t>
            </a:r>
            <a:endParaRPr lang="en-US" altLang="zh-CN" sz="1200" b="1" i="1" dirty="0">
              <a:solidFill>
                <a:schemeClr val="accent1">
                  <a:lumMod val="50000"/>
                </a:schemeClr>
              </a:solidFill>
              <a:latin typeface="Times New Roman" panose="02020603050405020304" pitchFamily="18" charset="0"/>
              <a:cs typeface="Times New Roman" panose="02020603050405020304" pitchFamily="18" charset="0"/>
            </a:endParaRPr>
          </a:p>
          <a:p>
            <a:pPr algn="just">
              <a:spcAft>
                <a:spcPts val="600"/>
              </a:spcAft>
            </a:pPr>
            <a:r>
              <a:rPr lang="en-US" altLang="zh-CN" sz="1200">
                <a:latin typeface="Times New Roman" panose="02020603050405020304" pitchFamily="18" charset="0"/>
                <a:cs typeface="Times New Roman" panose="02020603050405020304" pitchFamily="18" charset="0"/>
              </a:rPr>
              <a:t>For the AR condition, the indirect effect of attractive sellers on purchase intention via sociability and source credibility is significant and positive (b = .053, SE = .028, p = .052) whereas the path via competence is not significant (b = .02, SE = .055, p = .72).</a:t>
            </a:r>
            <a:endParaRPr lang="en-US" altLang="zh-CN" sz="1200">
              <a:latin typeface="Times New Roman" panose="02020603050405020304" pitchFamily="18" charset="0"/>
              <a:cs typeface="Times New Roman" panose="02020603050405020304" pitchFamily="18" charset="0"/>
            </a:endParaRPr>
          </a:p>
          <a:p>
            <a:pPr algn="just">
              <a:spcAft>
                <a:spcPts val="600"/>
              </a:spcAft>
            </a:pPr>
            <a:r>
              <a:rPr lang="en-US" altLang="zh-CN" sz="1200">
                <a:latin typeface="Times New Roman" panose="02020603050405020304" pitchFamily="18" charset="0"/>
                <a:cs typeface="Times New Roman" panose="02020603050405020304" pitchFamily="18" charset="0"/>
              </a:rPr>
              <a:t>For the ER condition, the effect of unattractive faces on purchase intention via competence and source credibility is significant and positive (b =.147, SE = .057, 95% BCI = [.034, .261]). </a:t>
            </a:r>
            <a:endParaRPr lang="en-US" altLang="zh-CN" sz="1200">
              <a:latin typeface="Times New Roman" panose="02020603050405020304" pitchFamily="18" charset="0"/>
              <a:cs typeface="Times New Roman" panose="02020603050405020304" pitchFamily="18" charset="0"/>
            </a:endParaRPr>
          </a:p>
          <a:p>
            <a:pPr algn="just">
              <a:spcAft>
                <a:spcPts val="600"/>
              </a:spcAft>
            </a:pPr>
            <a:r>
              <a:rPr lang="en-US" altLang="zh-CN" sz="1200">
                <a:latin typeface="Times New Roman" panose="02020603050405020304" pitchFamily="18" charset="0"/>
                <a:cs typeface="Times New Roman" panose="02020603050405020304" pitchFamily="18" charset="0"/>
              </a:rPr>
              <a:t>H4a and H4b are largely supported.</a:t>
            </a:r>
            <a:endParaRPr lang="en-US" altLang="zh-CN" sz="1200">
              <a:latin typeface="Times New Roman" panose="02020603050405020304" pitchFamily="18" charset="0"/>
              <a:cs typeface="Times New Roman" panose="02020603050405020304" pitchFamily="18" charset="0"/>
            </a:endParaRPr>
          </a:p>
          <a:p>
            <a:pPr algn="just">
              <a:spcAft>
                <a:spcPts val="600"/>
              </a:spcAft>
            </a:pPr>
            <a:r>
              <a:rPr lang="en-US" altLang="zh-CN" sz="1200" dirty="0">
                <a:latin typeface="Times New Roman" panose="02020603050405020304" pitchFamily="18" charset="0"/>
                <a:cs typeface="Times New Roman" panose="02020603050405020304" pitchFamily="18" charset="0"/>
              </a:rPr>
              <a:t>A moderated mediation analysis yields similar results (Panel C). In particular, the AR product moderates the sensitivity to sociability (b = .31, SE = .12, p &lt; .01), and sociability is positively related to source credibility (b = .13, SE = .04, p &lt; .01).</a:t>
            </a:r>
            <a:endParaRPr lang="en-US" altLang="zh-CN" sz="1200" dirty="0">
              <a:latin typeface="Times New Roman" panose="02020603050405020304" pitchFamily="18" charset="0"/>
              <a:cs typeface="Times New Roman" panose="02020603050405020304" pitchFamily="18" charset="0"/>
            </a:endParaRPr>
          </a:p>
        </p:txBody>
      </p:sp>
      <p:pic>
        <p:nvPicPr>
          <p:cNvPr id="7" name="图片 6"/>
          <p:cNvPicPr>
            <a:picLocks noChangeAspect="1"/>
          </p:cNvPicPr>
          <p:nvPr/>
        </p:nvPicPr>
        <p:blipFill>
          <a:blip r:embed="rId1"/>
          <a:stretch>
            <a:fillRect/>
          </a:stretch>
        </p:blipFill>
        <p:spPr>
          <a:xfrm>
            <a:off x="0" y="795020"/>
            <a:ext cx="3039745" cy="1597025"/>
          </a:xfrm>
          <a:prstGeom prst="rect">
            <a:avLst/>
          </a:prstGeom>
        </p:spPr>
      </p:pic>
      <p:pic>
        <p:nvPicPr>
          <p:cNvPr id="9" name="图片 8"/>
          <p:cNvPicPr>
            <a:picLocks noChangeAspect="1"/>
          </p:cNvPicPr>
          <p:nvPr/>
        </p:nvPicPr>
        <p:blipFill>
          <a:blip r:embed="rId2"/>
          <a:stretch>
            <a:fillRect/>
          </a:stretch>
        </p:blipFill>
        <p:spPr>
          <a:xfrm>
            <a:off x="3039745" y="795020"/>
            <a:ext cx="2947670" cy="1604010"/>
          </a:xfrm>
          <a:prstGeom prst="rect">
            <a:avLst/>
          </a:prstGeom>
        </p:spPr>
      </p:pic>
      <p:pic>
        <p:nvPicPr>
          <p:cNvPr id="10" name="图片 9"/>
          <p:cNvPicPr>
            <a:picLocks noChangeAspect="1"/>
          </p:cNvPicPr>
          <p:nvPr/>
        </p:nvPicPr>
        <p:blipFill>
          <a:blip r:embed="rId3"/>
          <a:stretch>
            <a:fillRect/>
          </a:stretch>
        </p:blipFill>
        <p:spPr>
          <a:xfrm>
            <a:off x="5987415" y="795020"/>
            <a:ext cx="2798445" cy="1620520"/>
          </a:xfrm>
          <a:prstGeom prst="rect">
            <a:avLst/>
          </a:prstGeom>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2" y="0"/>
            <a:ext cx="9144002" cy="573528"/>
          </a:xfrm>
          <a:prstGeom prst="rect">
            <a:avLst/>
          </a:prstGeom>
          <a:solidFill>
            <a:srgbClr val="1F4E79"/>
          </a:solidFill>
          <a:ln>
            <a:noFill/>
          </a:ln>
          <a:effectLst>
            <a:outerShdw blurRad="203200" dist="50800" dir="5400000" sx="105000" sy="105000" algn="ctr" rotWithShape="0">
              <a:srgbClr val="000000">
                <a:alpha val="3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任意多边形 2"/>
          <p:cNvSpPr/>
          <p:nvPr/>
        </p:nvSpPr>
        <p:spPr>
          <a:xfrm>
            <a:off x="-5327" y="109812"/>
            <a:ext cx="587288" cy="353906"/>
          </a:xfrm>
          <a:custGeom>
            <a:avLst/>
            <a:gdLst>
              <a:gd name="connsiteX0" fmla="*/ 0 w 710619"/>
              <a:gd name="connsiteY0" fmla="*/ 0 h 570968"/>
              <a:gd name="connsiteX1" fmla="*/ 425135 w 710619"/>
              <a:gd name="connsiteY1" fmla="*/ 0 h 570968"/>
              <a:gd name="connsiteX2" fmla="*/ 710619 w 710619"/>
              <a:gd name="connsiteY2" fmla="*/ 285484 h 570968"/>
              <a:gd name="connsiteX3" fmla="*/ 425135 w 710619"/>
              <a:gd name="connsiteY3" fmla="*/ 570968 h 570968"/>
              <a:gd name="connsiteX4" fmla="*/ 0 w 710619"/>
              <a:gd name="connsiteY4" fmla="*/ 570968 h 5709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10619" h="570968">
                <a:moveTo>
                  <a:pt x="0" y="0"/>
                </a:moveTo>
                <a:lnTo>
                  <a:pt x="425135" y="0"/>
                </a:lnTo>
                <a:lnTo>
                  <a:pt x="710619" y="285484"/>
                </a:lnTo>
                <a:lnTo>
                  <a:pt x="425135" y="570968"/>
                </a:lnTo>
                <a:lnTo>
                  <a:pt x="0" y="570968"/>
                </a:lnTo>
                <a:close/>
              </a:path>
            </a:pathLst>
          </a:cu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4" name="任意多边形 3"/>
          <p:cNvSpPr/>
          <p:nvPr/>
        </p:nvSpPr>
        <p:spPr>
          <a:xfrm>
            <a:off x="498024" y="109812"/>
            <a:ext cx="426476" cy="353906"/>
          </a:xfrm>
          <a:custGeom>
            <a:avLst/>
            <a:gdLst>
              <a:gd name="connsiteX0" fmla="*/ 0 w 654307"/>
              <a:gd name="connsiteY0" fmla="*/ 0 h 723958"/>
              <a:gd name="connsiteX1" fmla="*/ 292328 w 654307"/>
              <a:gd name="connsiteY1" fmla="*/ 0 h 723958"/>
              <a:gd name="connsiteX2" fmla="*/ 654307 w 654307"/>
              <a:gd name="connsiteY2" fmla="*/ 361979 h 723958"/>
              <a:gd name="connsiteX3" fmla="*/ 292328 w 654307"/>
              <a:gd name="connsiteY3" fmla="*/ 723958 h 723958"/>
              <a:gd name="connsiteX4" fmla="*/ 0 w 654307"/>
              <a:gd name="connsiteY4" fmla="*/ 723958 h 723958"/>
              <a:gd name="connsiteX5" fmla="*/ 361979 w 654307"/>
              <a:gd name="connsiteY5" fmla="*/ 361979 h 723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54307" h="723958">
                <a:moveTo>
                  <a:pt x="0" y="0"/>
                </a:moveTo>
                <a:lnTo>
                  <a:pt x="292328" y="0"/>
                </a:lnTo>
                <a:lnTo>
                  <a:pt x="654307" y="361979"/>
                </a:lnTo>
                <a:lnTo>
                  <a:pt x="292328" y="723958"/>
                </a:lnTo>
                <a:lnTo>
                  <a:pt x="0" y="723958"/>
                </a:lnTo>
                <a:lnTo>
                  <a:pt x="361979" y="361979"/>
                </a:lnTo>
                <a:close/>
              </a:path>
            </a:pathLst>
          </a:cu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5" name="文本框 4"/>
          <p:cNvSpPr txBox="1"/>
          <p:nvPr/>
        </p:nvSpPr>
        <p:spPr>
          <a:xfrm>
            <a:off x="-44777" y="66399"/>
            <a:ext cx="400523" cy="584775"/>
          </a:xfrm>
          <a:prstGeom prst="rect">
            <a:avLst/>
          </a:prstGeom>
          <a:noFill/>
        </p:spPr>
        <p:txBody>
          <a:bodyPr wrap="square" rtlCol="0">
            <a:spAutoFit/>
          </a:bodyPr>
          <a:lstStyle/>
          <a:p>
            <a:r>
              <a:rPr lang="en-US" altLang="zh-CN" sz="3200" dirty="0">
                <a:solidFill>
                  <a:srgbClr val="1F4E79"/>
                </a:solidFill>
              </a:rPr>
              <a:t>3</a:t>
            </a:r>
            <a:endParaRPr lang="en-US" altLang="zh-CN" sz="3200" dirty="0">
              <a:solidFill>
                <a:srgbClr val="1F4E79"/>
              </a:solidFill>
            </a:endParaRPr>
          </a:p>
        </p:txBody>
      </p:sp>
      <p:sp>
        <p:nvSpPr>
          <p:cNvPr id="6" name="文本框 5"/>
          <p:cNvSpPr txBox="1"/>
          <p:nvPr/>
        </p:nvSpPr>
        <p:spPr>
          <a:xfrm>
            <a:off x="833720" y="56515"/>
            <a:ext cx="10404964" cy="460375"/>
          </a:xfrm>
          <a:prstGeom prst="rect">
            <a:avLst/>
          </a:prstGeom>
          <a:noFill/>
        </p:spPr>
        <p:txBody>
          <a:bodyPr wrap="square" rtlCol="0">
            <a:spAutoFit/>
          </a:bodyPr>
          <a:lstStyle>
            <a:defPPr>
              <a:defRPr lang="zh-CN"/>
            </a:defPPr>
            <a:lvl1pPr>
              <a:defRPr sz="3200">
                <a:solidFill>
                  <a:srgbClr val="1F4E79"/>
                </a:solidFill>
              </a:defRPr>
            </a:lvl1pPr>
          </a:lstStyle>
          <a:p>
            <a:pPr lvl="0"/>
            <a:r>
              <a:rPr lang="en-US" altLang="zh-CN" sz="2400" b="1" dirty="0">
                <a:solidFill>
                  <a:schemeClr val="bg1"/>
                </a:solidFill>
                <a:latin typeface="Times New Roman" panose="02020603050405020304" pitchFamily="18" charset="0"/>
                <a:ea typeface="微软雅黑" panose="020B0503020204020204" charset="-122"/>
                <a:cs typeface="Times New Roman" panose="02020603050405020304" pitchFamily="18" charset="0"/>
              </a:rPr>
              <a:t>Study 2b: Product Relevance and Cross-Gender Effects</a:t>
            </a:r>
            <a:endParaRPr lang="en-US" altLang="zh-CN" sz="2400" b="1" dirty="0">
              <a:solidFill>
                <a:schemeClr val="bg1"/>
              </a:solidFill>
              <a:latin typeface="Times New Roman" panose="02020603050405020304" pitchFamily="18" charset="0"/>
              <a:ea typeface="微软雅黑" panose="020B0503020204020204" charset="-122"/>
              <a:cs typeface="Times New Roman" panose="02020603050405020304" pitchFamily="18" charset="0"/>
            </a:endParaRPr>
          </a:p>
        </p:txBody>
      </p:sp>
      <p:sp>
        <p:nvSpPr>
          <p:cNvPr id="8" name="矩形 7"/>
          <p:cNvSpPr/>
          <p:nvPr/>
        </p:nvSpPr>
        <p:spPr>
          <a:xfrm>
            <a:off x="209550" y="2620645"/>
            <a:ext cx="8474075" cy="1906905"/>
          </a:xfrm>
          <a:prstGeom prst="rect">
            <a:avLst/>
          </a:prstGeom>
        </p:spPr>
        <p:txBody>
          <a:bodyPr wrap="square">
            <a:spAutoFit/>
          </a:bodyPr>
          <a:lstStyle/>
          <a:p>
            <a:pPr algn="just">
              <a:spcAft>
                <a:spcPts val="600"/>
              </a:spcAft>
            </a:pPr>
            <a:r>
              <a:rPr lang="en-US" altLang="zh-CN" sz="1400" b="1" i="1" dirty="0">
                <a:solidFill>
                  <a:schemeClr val="accent1">
                    <a:lumMod val="50000"/>
                  </a:schemeClr>
                </a:solidFill>
                <a:latin typeface="Times New Roman" panose="02020603050405020304" pitchFamily="18" charset="0"/>
                <a:cs typeface="Times New Roman" panose="02020603050405020304" pitchFamily="18" charset="0"/>
              </a:rPr>
              <a:t>Results:</a:t>
            </a:r>
            <a:r>
              <a:rPr lang="en-US" altLang="zh-CN" sz="1200" b="1" i="1" dirty="0">
                <a:solidFill>
                  <a:schemeClr val="accent1">
                    <a:lumMod val="50000"/>
                  </a:schemeClr>
                </a:solidFill>
                <a:latin typeface="Times New Roman" panose="02020603050405020304" pitchFamily="18" charset="0"/>
                <a:cs typeface="Times New Roman" panose="02020603050405020304" pitchFamily="18" charset="0"/>
              </a:rPr>
              <a:t> </a:t>
            </a:r>
            <a:endParaRPr lang="en-US" altLang="zh-CN" sz="1200" b="1" i="1" dirty="0">
              <a:solidFill>
                <a:schemeClr val="accent1">
                  <a:lumMod val="50000"/>
                </a:schemeClr>
              </a:solidFill>
              <a:latin typeface="Times New Roman" panose="02020603050405020304" pitchFamily="18" charset="0"/>
              <a:cs typeface="Times New Roman" panose="02020603050405020304" pitchFamily="18" charset="0"/>
            </a:endParaRPr>
          </a:p>
          <a:p>
            <a:pPr algn="just">
              <a:spcAft>
                <a:spcPts val="600"/>
              </a:spcAft>
            </a:pPr>
            <a:r>
              <a:rPr lang="en-US" altLang="zh-CN" sz="1200">
                <a:latin typeface="Times New Roman" panose="02020603050405020304" pitchFamily="18" charset="0"/>
                <a:cs typeface="Times New Roman" panose="02020603050405020304" pitchFamily="18" charset="0"/>
              </a:rPr>
              <a:t>For both conditions, attractiveness increases perceived sociability. </a:t>
            </a:r>
            <a:endParaRPr lang="en-US" altLang="zh-CN" sz="1200">
              <a:latin typeface="Times New Roman" panose="02020603050405020304" pitchFamily="18" charset="0"/>
              <a:cs typeface="Times New Roman" panose="02020603050405020304" pitchFamily="18" charset="0"/>
            </a:endParaRPr>
          </a:p>
          <a:p>
            <a:pPr algn="just">
              <a:spcAft>
                <a:spcPts val="600"/>
              </a:spcAft>
            </a:pPr>
            <a:r>
              <a:rPr lang="en-US" altLang="zh-CN" sz="1200">
                <a:latin typeface="Times New Roman" panose="02020603050405020304" pitchFamily="18" charset="0"/>
                <a:cs typeface="Times New Roman" panose="02020603050405020304" pitchFamily="18" charset="0"/>
              </a:rPr>
              <a:t>When a seller is attractive, perceived sociability is significantly higher in the AR condition than in the ER condition (MAR = 3.44 vs. MER = 3.13; F(1, 186) = 6.42, p &lt; .05). </a:t>
            </a:r>
            <a:endParaRPr lang="en-US" altLang="zh-CN" sz="1200">
              <a:latin typeface="Times New Roman" panose="02020603050405020304" pitchFamily="18" charset="0"/>
              <a:cs typeface="Times New Roman" panose="02020603050405020304" pitchFamily="18" charset="0"/>
            </a:endParaRPr>
          </a:p>
          <a:p>
            <a:pPr algn="just">
              <a:spcAft>
                <a:spcPts val="600"/>
              </a:spcAft>
            </a:pPr>
            <a:r>
              <a:rPr lang="en-US" altLang="zh-CN" sz="1200">
                <a:latin typeface="Times New Roman" panose="02020603050405020304" pitchFamily="18" charset="0"/>
                <a:cs typeface="Times New Roman" panose="02020603050405020304" pitchFamily="18" charset="0"/>
              </a:rPr>
              <a:t>When a seller is unattractive, perceived competence is significantly lower in the AR condition than in the ER condition (MAR = 3.71 vs. MER = 3.91; F(1, 181) = 3.11, p &lt; .10).</a:t>
            </a:r>
            <a:endParaRPr lang="en-US" altLang="zh-CN" sz="1200">
              <a:latin typeface="Times New Roman" panose="02020603050405020304" pitchFamily="18" charset="0"/>
              <a:cs typeface="Times New Roman" panose="02020603050405020304" pitchFamily="18" charset="0"/>
            </a:endParaRPr>
          </a:p>
          <a:p>
            <a:pPr algn="just">
              <a:spcAft>
                <a:spcPts val="600"/>
              </a:spcAft>
            </a:pPr>
            <a:r>
              <a:rPr lang="en-US" altLang="zh-CN" sz="1200" dirty="0">
                <a:latin typeface="Times New Roman" panose="02020603050405020304" pitchFamily="18" charset="0"/>
                <a:cs typeface="Times New Roman" panose="02020603050405020304" pitchFamily="18" charset="0"/>
              </a:rPr>
              <a:t>These results confirm that product relevance affects the attractiveness–purchase relationship by influencing perceived sociability and competence, respectively.</a:t>
            </a:r>
            <a:endParaRPr lang="en-US" altLang="zh-CN" sz="1200" dirty="0">
              <a:latin typeface="Times New Roman" panose="02020603050405020304" pitchFamily="18" charset="0"/>
              <a:cs typeface="Times New Roman" panose="02020603050405020304" pitchFamily="18" charset="0"/>
            </a:endParaRPr>
          </a:p>
        </p:txBody>
      </p:sp>
      <p:pic>
        <p:nvPicPr>
          <p:cNvPr id="11" name="图片 10"/>
          <p:cNvPicPr>
            <a:picLocks noChangeAspect="1"/>
          </p:cNvPicPr>
          <p:nvPr/>
        </p:nvPicPr>
        <p:blipFill>
          <a:blip r:embed="rId1"/>
          <a:stretch>
            <a:fillRect/>
          </a:stretch>
        </p:blipFill>
        <p:spPr>
          <a:xfrm>
            <a:off x="1217930" y="651510"/>
            <a:ext cx="6457315" cy="1927860"/>
          </a:xfrm>
          <a:prstGeom prst="rect">
            <a:avLst/>
          </a:prstGeom>
        </p:spPr>
      </p:pic>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2" y="0"/>
            <a:ext cx="9144002" cy="573528"/>
          </a:xfrm>
          <a:prstGeom prst="rect">
            <a:avLst/>
          </a:prstGeom>
          <a:solidFill>
            <a:srgbClr val="1F4E79"/>
          </a:solidFill>
          <a:ln>
            <a:noFill/>
          </a:ln>
          <a:effectLst>
            <a:outerShdw blurRad="203200" dist="50800" dir="5400000" sx="105000" sy="105000" algn="ctr" rotWithShape="0">
              <a:srgbClr val="000000">
                <a:alpha val="3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任意多边形 2"/>
          <p:cNvSpPr/>
          <p:nvPr/>
        </p:nvSpPr>
        <p:spPr>
          <a:xfrm>
            <a:off x="-5327" y="109812"/>
            <a:ext cx="587288" cy="353906"/>
          </a:xfrm>
          <a:custGeom>
            <a:avLst/>
            <a:gdLst>
              <a:gd name="connsiteX0" fmla="*/ 0 w 710619"/>
              <a:gd name="connsiteY0" fmla="*/ 0 h 570968"/>
              <a:gd name="connsiteX1" fmla="*/ 425135 w 710619"/>
              <a:gd name="connsiteY1" fmla="*/ 0 h 570968"/>
              <a:gd name="connsiteX2" fmla="*/ 710619 w 710619"/>
              <a:gd name="connsiteY2" fmla="*/ 285484 h 570968"/>
              <a:gd name="connsiteX3" fmla="*/ 425135 w 710619"/>
              <a:gd name="connsiteY3" fmla="*/ 570968 h 570968"/>
              <a:gd name="connsiteX4" fmla="*/ 0 w 710619"/>
              <a:gd name="connsiteY4" fmla="*/ 570968 h 5709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10619" h="570968">
                <a:moveTo>
                  <a:pt x="0" y="0"/>
                </a:moveTo>
                <a:lnTo>
                  <a:pt x="425135" y="0"/>
                </a:lnTo>
                <a:lnTo>
                  <a:pt x="710619" y="285484"/>
                </a:lnTo>
                <a:lnTo>
                  <a:pt x="425135" y="570968"/>
                </a:lnTo>
                <a:lnTo>
                  <a:pt x="0" y="570968"/>
                </a:lnTo>
                <a:close/>
              </a:path>
            </a:pathLst>
          </a:cu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4" name="任意多边形 3"/>
          <p:cNvSpPr/>
          <p:nvPr/>
        </p:nvSpPr>
        <p:spPr>
          <a:xfrm>
            <a:off x="498024" y="109812"/>
            <a:ext cx="426476" cy="353906"/>
          </a:xfrm>
          <a:custGeom>
            <a:avLst/>
            <a:gdLst>
              <a:gd name="connsiteX0" fmla="*/ 0 w 654307"/>
              <a:gd name="connsiteY0" fmla="*/ 0 h 723958"/>
              <a:gd name="connsiteX1" fmla="*/ 292328 w 654307"/>
              <a:gd name="connsiteY1" fmla="*/ 0 h 723958"/>
              <a:gd name="connsiteX2" fmla="*/ 654307 w 654307"/>
              <a:gd name="connsiteY2" fmla="*/ 361979 h 723958"/>
              <a:gd name="connsiteX3" fmla="*/ 292328 w 654307"/>
              <a:gd name="connsiteY3" fmla="*/ 723958 h 723958"/>
              <a:gd name="connsiteX4" fmla="*/ 0 w 654307"/>
              <a:gd name="connsiteY4" fmla="*/ 723958 h 723958"/>
              <a:gd name="connsiteX5" fmla="*/ 361979 w 654307"/>
              <a:gd name="connsiteY5" fmla="*/ 361979 h 723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54307" h="723958">
                <a:moveTo>
                  <a:pt x="0" y="0"/>
                </a:moveTo>
                <a:lnTo>
                  <a:pt x="292328" y="0"/>
                </a:lnTo>
                <a:lnTo>
                  <a:pt x="654307" y="361979"/>
                </a:lnTo>
                <a:lnTo>
                  <a:pt x="292328" y="723958"/>
                </a:lnTo>
                <a:lnTo>
                  <a:pt x="0" y="723958"/>
                </a:lnTo>
                <a:lnTo>
                  <a:pt x="361979" y="361979"/>
                </a:lnTo>
                <a:close/>
              </a:path>
            </a:pathLst>
          </a:cu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5" name="文本框 4"/>
          <p:cNvSpPr txBox="1"/>
          <p:nvPr/>
        </p:nvSpPr>
        <p:spPr>
          <a:xfrm>
            <a:off x="-44777" y="66399"/>
            <a:ext cx="400523" cy="584775"/>
          </a:xfrm>
          <a:prstGeom prst="rect">
            <a:avLst/>
          </a:prstGeom>
          <a:noFill/>
        </p:spPr>
        <p:txBody>
          <a:bodyPr wrap="square" rtlCol="0">
            <a:spAutoFit/>
          </a:bodyPr>
          <a:lstStyle/>
          <a:p>
            <a:r>
              <a:rPr lang="en-US" altLang="zh-CN" sz="3200" dirty="0">
                <a:solidFill>
                  <a:srgbClr val="1F4E79"/>
                </a:solidFill>
              </a:rPr>
              <a:t>3</a:t>
            </a:r>
            <a:endParaRPr lang="en-US" altLang="zh-CN" sz="3200" dirty="0">
              <a:solidFill>
                <a:srgbClr val="1F4E79"/>
              </a:solidFill>
            </a:endParaRPr>
          </a:p>
        </p:txBody>
      </p:sp>
      <p:sp>
        <p:nvSpPr>
          <p:cNvPr id="6" name="文本框 5"/>
          <p:cNvSpPr txBox="1"/>
          <p:nvPr/>
        </p:nvSpPr>
        <p:spPr>
          <a:xfrm>
            <a:off x="833720" y="56515"/>
            <a:ext cx="10404964" cy="460375"/>
          </a:xfrm>
          <a:prstGeom prst="rect">
            <a:avLst/>
          </a:prstGeom>
          <a:noFill/>
        </p:spPr>
        <p:txBody>
          <a:bodyPr wrap="square" rtlCol="0">
            <a:spAutoFit/>
          </a:bodyPr>
          <a:lstStyle>
            <a:defPPr>
              <a:defRPr lang="zh-CN"/>
            </a:defPPr>
            <a:lvl1pPr>
              <a:defRPr sz="3200">
                <a:solidFill>
                  <a:srgbClr val="1F4E79"/>
                </a:solidFill>
              </a:defRPr>
            </a:lvl1pPr>
          </a:lstStyle>
          <a:p>
            <a:pPr lvl="0"/>
            <a:r>
              <a:rPr lang="en-US" altLang="zh-CN" sz="2400" b="1" dirty="0">
                <a:solidFill>
                  <a:schemeClr val="bg1"/>
                </a:solidFill>
                <a:latin typeface="Times New Roman" panose="02020603050405020304" pitchFamily="18" charset="0"/>
                <a:ea typeface="微软雅黑" panose="020B0503020204020204" charset="-122"/>
                <a:cs typeface="Times New Roman" panose="02020603050405020304" pitchFamily="18" charset="0"/>
              </a:rPr>
              <a:t>Study 2b: Product Relevance and Cross-Gender Effects</a:t>
            </a:r>
            <a:endParaRPr lang="en-US" altLang="zh-CN" sz="2400" b="1" dirty="0">
              <a:solidFill>
                <a:schemeClr val="bg1"/>
              </a:solidFill>
              <a:latin typeface="Times New Roman" panose="02020603050405020304" pitchFamily="18" charset="0"/>
              <a:ea typeface="微软雅黑" panose="020B0503020204020204" charset="-122"/>
              <a:cs typeface="Times New Roman" panose="02020603050405020304" pitchFamily="18" charset="0"/>
            </a:endParaRPr>
          </a:p>
        </p:txBody>
      </p:sp>
      <p:sp>
        <p:nvSpPr>
          <p:cNvPr id="8" name="矩形 7"/>
          <p:cNvSpPr/>
          <p:nvPr/>
        </p:nvSpPr>
        <p:spPr>
          <a:xfrm>
            <a:off x="202565" y="708025"/>
            <a:ext cx="8474075" cy="3584575"/>
          </a:xfrm>
          <a:prstGeom prst="rect">
            <a:avLst/>
          </a:prstGeom>
        </p:spPr>
        <p:txBody>
          <a:bodyPr wrap="square">
            <a:spAutoFit/>
          </a:bodyPr>
          <a:lstStyle/>
          <a:p>
            <a:pPr algn="just">
              <a:spcAft>
                <a:spcPts val="600"/>
              </a:spcAft>
            </a:pPr>
            <a:r>
              <a:rPr lang="en-US" altLang="zh-CN" sz="1400" b="1" i="1" dirty="0">
                <a:solidFill>
                  <a:schemeClr val="accent1">
                    <a:lumMod val="50000"/>
                  </a:schemeClr>
                </a:solidFill>
                <a:latin typeface="Times New Roman" panose="02020603050405020304" pitchFamily="18" charset="0"/>
                <a:cs typeface="Times New Roman" panose="02020603050405020304" pitchFamily="18" charset="0"/>
              </a:rPr>
              <a:t>Cross-gender effect:</a:t>
            </a:r>
            <a:r>
              <a:rPr lang="en-US" altLang="zh-CN" sz="1200" b="1" i="1" dirty="0">
                <a:solidFill>
                  <a:schemeClr val="accent1">
                    <a:lumMod val="50000"/>
                  </a:schemeClr>
                </a:solidFill>
                <a:latin typeface="Times New Roman" panose="02020603050405020304" pitchFamily="18" charset="0"/>
                <a:cs typeface="Times New Roman" panose="02020603050405020304" pitchFamily="18" charset="0"/>
              </a:rPr>
              <a:t> </a:t>
            </a:r>
            <a:endParaRPr lang="en-US" altLang="zh-CN" sz="1200" b="1" i="1" dirty="0">
              <a:solidFill>
                <a:schemeClr val="accent1">
                  <a:lumMod val="50000"/>
                </a:schemeClr>
              </a:solidFill>
              <a:latin typeface="Times New Roman" panose="02020603050405020304" pitchFamily="18" charset="0"/>
              <a:cs typeface="Times New Roman" panose="02020603050405020304" pitchFamily="18" charset="0"/>
            </a:endParaRPr>
          </a:p>
          <a:p>
            <a:pPr algn="just">
              <a:spcAft>
                <a:spcPts val="600"/>
              </a:spcAft>
            </a:pPr>
            <a:r>
              <a:rPr lang="en-US" altLang="zh-CN" sz="1200">
                <a:latin typeface="Times New Roman" panose="02020603050405020304" pitchFamily="18" charset="0"/>
                <a:cs typeface="Times New Roman" panose="02020603050405020304" pitchFamily="18" charset="0"/>
              </a:rPr>
              <a:t>We created two dummy variables to test the moderating effect of cross-gender: </a:t>
            </a:r>
            <a:endParaRPr lang="en-US" altLang="zh-CN" sz="1200">
              <a:latin typeface="Times New Roman" panose="02020603050405020304" pitchFamily="18" charset="0"/>
              <a:cs typeface="Times New Roman" panose="02020603050405020304" pitchFamily="18" charset="0"/>
            </a:endParaRPr>
          </a:p>
          <a:p>
            <a:pPr algn="just">
              <a:spcAft>
                <a:spcPts val="600"/>
              </a:spcAft>
            </a:pPr>
            <a:r>
              <a:rPr lang="en-US" altLang="zh-CN" sz="1200">
                <a:latin typeface="Times New Roman" panose="02020603050405020304" pitchFamily="18" charset="0"/>
                <a:cs typeface="Times New Roman" panose="02020603050405020304" pitchFamily="18" charset="0"/>
              </a:rPr>
              <a:t>MBFS takes a value of 1 if a male buyer faces a female seller, </a:t>
            </a:r>
            <a:endParaRPr lang="en-US" altLang="zh-CN" sz="1200">
              <a:latin typeface="Times New Roman" panose="02020603050405020304" pitchFamily="18" charset="0"/>
              <a:cs typeface="Times New Roman" panose="02020603050405020304" pitchFamily="18" charset="0"/>
            </a:endParaRPr>
          </a:p>
          <a:p>
            <a:pPr algn="just">
              <a:spcAft>
                <a:spcPts val="600"/>
              </a:spcAft>
            </a:pPr>
            <a:r>
              <a:rPr lang="en-US" altLang="zh-CN" sz="1200">
                <a:latin typeface="Times New Roman" panose="02020603050405020304" pitchFamily="18" charset="0"/>
                <a:cs typeface="Times New Roman" panose="02020603050405020304" pitchFamily="18" charset="0"/>
              </a:rPr>
              <a:t>FBMS takes a value of 1 if a female buyer faces a male seller, and both take 0 for pairs of the same gender.</a:t>
            </a:r>
            <a:endParaRPr lang="en-US" altLang="zh-CN" sz="1200">
              <a:latin typeface="Times New Roman" panose="02020603050405020304" pitchFamily="18" charset="0"/>
              <a:cs typeface="Times New Roman" panose="02020603050405020304" pitchFamily="18" charset="0"/>
            </a:endParaRPr>
          </a:p>
          <a:p>
            <a:pPr algn="just">
              <a:spcAft>
                <a:spcPts val="600"/>
              </a:spcAft>
            </a:pPr>
            <a:r>
              <a:rPr lang="en-US" altLang="zh-CN" sz="1200">
                <a:latin typeface="Times New Roman" panose="02020603050405020304" pitchFamily="18" charset="0"/>
                <a:cs typeface="Times New Roman" panose="02020603050405020304" pitchFamily="18" charset="0"/>
              </a:rPr>
              <a:t>H5a:</a:t>
            </a:r>
            <a:endParaRPr lang="en-US" altLang="zh-CN" sz="1200">
              <a:latin typeface="Times New Roman" panose="02020603050405020304" pitchFamily="18" charset="0"/>
              <a:cs typeface="Times New Roman" panose="02020603050405020304" pitchFamily="18" charset="0"/>
            </a:endParaRPr>
          </a:p>
          <a:p>
            <a:pPr algn="just">
              <a:spcAft>
                <a:spcPts val="600"/>
              </a:spcAft>
            </a:pPr>
            <a:r>
              <a:rPr lang="en-US" altLang="zh-CN" sz="1200" dirty="0">
                <a:latin typeface="Times New Roman" panose="02020603050405020304" pitchFamily="18" charset="0"/>
                <a:cs typeface="Times New Roman" panose="02020603050405020304" pitchFamily="18" charset="0"/>
              </a:rPr>
              <a:t>For attractive sellers, there is no evidence of moderated mediation for the MBFS group from sociability to source credibility to purchase intention (b = .16, SE = .11, p = .139). The conditional indirect effect also suggests that perceived sociability does not matter more in the MBFS condition than in the other conditions (p &gt; .10). </a:t>
            </a:r>
            <a:endParaRPr lang="en-US" altLang="zh-CN" sz="1200" dirty="0">
              <a:latin typeface="Times New Roman" panose="02020603050405020304" pitchFamily="18" charset="0"/>
              <a:cs typeface="Times New Roman" panose="02020603050405020304" pitchFamily="18" charset="0"/>
            </a:endParaRPr>
          </a:p>
          <a:p>
            <a:pPr algn="just">
              <a:spcAft>
                <a:spcPts val="600"/>
              </a:spcAft>
            </a:pPr>
            <a:r>
              <a:rPr lang="en-US" altLang="zh-CN" sz="1200" dirty="0">
                <a:latin typeface="Times New Roman" panose="02020603050405020304" pitchFamily="18" charset="0"/>
                <a:cs typeface="Times New Roman" panose="02020603050405020304" pitchFamily="18" charset="0"/>
              </a:rPr>
              <a:t>Thus, </a:t>
            </a:r>
            <a:r>
              <a:rPr lang="en-US" altLang="zh-CN" sz="1200" b="1" dirty="0">
                <a:latin typeface="Times New Roman" panose="02020603050405020304" pitchFamily="18" charset="0"/>
                <a:cs typeface="Times New Roman" panose="02020603050405020304" pitchFamily="18" charset="0"/>
              </a:rPr>
              <a:t>H5a regarding a stronger beauty premium in the MBFS setting is not supported.</a:t>
            </a:r>
            <a:endParaRPr lang="en-US" altLang="zh-CN" sz="1200" dirty="0">
              <a:latin typeface="Times New Roman" panose="02020603050405020304" pitchFamily="18" charset="0"/>
              <a:cs typeface="Times New Roman" panose="02020603050405020304" pitchFamily="18" charset="0"/>
            </a:endParaRPr>
          </a:p>
          <a:p>
            <a:pPr algn="just">
              <a:spcAft>
                <a:spcPts val="600"/>
              </a:spcAft>
            </a:pPr>
            <a:r>
              <a:rPr lang="en-US" altLang="zh-CN" sz="1200" dirty="0">
                <a:latin typeface="Times New Roman" panose="02020603050405020304" pitchFamily="18" charset="0"/>
                <a:cs typeface="Times New Roman" panose="02020603050405020304" pitchFamily="18" charset="0"/>
              </a:rPr>
              <a:t>H5b:</a:t>
            </a:r>
            <a:endParaRPr lang="en-US" altLang="zh-CN" sz="1200" dirty="0">
              <a:latin typeface="Times New Roman" panose="02020603050405020304" pitchFamily="18" charset="0"/>
              <a:cs typeface="Times New Roman" panose="02020603050405020304" pitchFamily="18" charset="0"/>
            </a:endParaRPr>
          </a:p>
          <a:p>
            <a:pPr algn="just">
              <a:spcAft>
                <a:spcPts val="600"/>
              </a:spcAft>
            </a:pPr>
            <a:r>
              <a:rPr lang="en-US" altLang="zh-CN" sz="1200" dirty="0">
                <a:latin typeface="Times New Roman" panose="02020603050405020304" pitchFamily="18" charset="0"/>
                <a:cs typeface="Times New Roman" panose="02020603050405020304" pitchFamily="18" charset="0"/>
              </a:rPr>
              <a:t>For unattractive faces, a similar moderated mediation analysis (from seller attractiveness to competence to source credibility to purchase intention with FBMS as the moderator) suggests that unattractive men moderate the sensitivity of female buyers to perceived competence (b = .30, SE = .11, p &lt; .01), and perceived competence is positively related to source credibility (b = .59, SE = .04, p &lt; .01), which in turn affects purchase intention (b = .78, SE = .04, p &lt; .01).</a:t>
            </a:r>
            <a:endParaRPr lang="en-US" altLang="zh-CN" sz="1200" dirty="0">
              <a:latin typeface="Times New Roman" panose="02020603050405020304" pitchFamily="18" charset="0"/>
              <a:cs typeface="Times New Roman" panose="02020603050405020304" pitchFamily="18" charset="0"/>
            </a:endParaRPr>
          </a:p>
          <a:p>
            <a:pPr algn="just">
              <a:spcAft>
                <a:spcPts val="600"/>
              </a:spcAft>
            </a:pPr>
            <a:r>
              <a:rPr lang="en-US" altLang="zh-CN" sz="1200" dirty="0">
                <a:latin typeface="Times New Roman" panose="02020603050405020304" pitchFamily="18" charset="0"/>
                <a:cs typeface="Times New Roman" panose="02020603050405020304" pitchFamily="18" charset="0"/>
              </a:rPr>
              <a:t>Thus, </a:t>
            </a:r>
            <a:r>
              <a:rPr lang="en-US" altLang="zh-CN" sz="1200" b="1" dirty="0">
                <a:latin typeface="Times New Roman" panose="02020603050405020304" pitchFamily="18" charset="0"/>
                <a:cs typeface="Times New Roman" panose="02020603050405020304" pitchFamily="18" charset="0"/>
              </a:rPr>
              <a:t>H5b regarding a stronger ugliness premium in the FBMS setting is supported.</a:t>
            </a:r>
            <a:endParaRPr lang="en-US" altLang="zh-CN" sz="1200" b="1" dirty="0">
              <a:latin typeface="Times New Roman" panose="02020603050405020304" pitchFamily="18" charset="0"/>
              <a:cs typeface="Times New Roman" panose="02020603050405020304" pitchFamily="18" charset="0"/>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2" y="0"/>
            <a:ext cx="9144002" cy="573528"/>
          </a:xfrm>
          <a:prstGeom prst="rect">
            <a:avLst/>
          </a:prstGeom>
          <a:solidFill>
            <a:srgbClr val="1F4E79"/>
          </a:solidFill>
          <a:ln>
            <a:noFill/>
          </a:ln>
          <a:effectLst>
            <a:outerShdw blurRad="203200" dist="50800" dir="5400000" sx="105000" sy="105000" algn="ctr" rotWithShape="0">
              <a:srgbClr val="000000">
                <a:alpha val="3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任意多边形 2"/>
          <p:cNvSpPr/>
          <p:nvPr/>
        </p:nvSpPr>
        <p:spPr>
          <a:xfrm>
            <a:off x="-5327" y="109812"/>
            <a:ext cx="587288" cy="353906"/>
          </a:xfrm>
          <a:custGeom>
            <a:avLst/>
            <a:gdLst>
              <a:gd name="connsiteX0" fmla="*/ 0 w 710619"/>
              <a:gd name="connsiteY0" fmla="*/ 0 h 570968"/>
              <a:gd name="connsiteX1" fmla="*/ 425135 w 710619"/>
              <a:gd name="connsiteY1" fmla="*/ 0 h 570968"/>
              <a:gd name="connsiteX2" fmla="*/ 710619 w 710619"/>
              <a:gd name="connsiteY2" fmla="*/ 285484 h 570968"/>
              <a:gd name="connsiteX3" fmla="*/ 425135 w 710619"/>
              <a:gd name="connsiteY3" fmla="*/ 570968 h 570968"/>
              <a:gd name="connsiteX4" fmla="*/ 0 w 710619"/>
              <a:gd name="connsiteY4" fmla="*/ 570968 h 5709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10619" h="570968">
                <a:moveTo>
                  <a:pt x="0" y="0"/>
                </a:moveTo>
                <a:lnTo>
                  <a:pt x="425135" y="0"/>
                </a:lnTo>
                <a:lnTo>
                  <a:pt x="710619" y="285484"/>
                </a:lnTo>
                <a:lnTo>
                  <a:pt x="425135" y="570968"/>
                </a:lnTo>
                <a:lnTo>
                  <a:pt x="0" y="570968"/>
                </a:lnTo>
                <a:close/>
              </a:path>
            </a:pathLst>
          </a:cu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4" name="任意多边形 3"/>
          <p:cNvSpPr/>
          <p:nvPr/>
        </p:nvSpPr>
        <p:spPr>
          <a:xfrm>
            <a:off x="498024" y="109812"/>
            <a:ext cx="426476" cy="353906"/>
          </a:xfrm>
          <a:custGeom>
            <a:avLst/>
            <a:gdLst>
              <a:gd name="connsiteX0" fmla="*/ 0 w 654307"/>
              <a:gd name="connsiteY0" fmla="*/ 0 h 723958"/>
              <a:gd name="connsiteX1" fmla="*/ 292328 w 654307"/>
              <a:gd name="connsiteY1" fmla="*/ 0 h 723958"/>
              <a:gd name="connsiteX2" fmla="*/ 654307 w 654307"/>
              <a:gd name="connsiteY2" fmla="*/ 361979 h 723958"/>
              <a:gd name="connsiteX3" fmla="*/ 292328 w 654307"/>
              <a:gd name="connsiteY3" fmla="*/ 723958 h 723958"/>
              <a:gd name="connsiteX4" fmla="*/ 0 w 654307"/>
              <a:gd name="connsiteY4" fmla="*/ 723958 h 723958"/>
              <a:gd name="connsiteX5" fmla="*/ 361979 w 654307"/>
              <a:gd name="connsiteY5" fmla="*/ 361979 h 723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54307" h="723958">
                <a:moveTo>
                  <a:pt x="0" y="0"/>
                </a:moveTo>
                <a:lnTo>
                  <a:pt x="292328" y="0"/>
                </a:lnTo>
                <a:lnTo>
                  <a:pt x="654307" y="361979"/>
                </a:lnTo>
                <a:lnTo>
                  <a:pt x="292328" y="723958"/>
                </a:lnTo>
                <a:lnTo>
                  <a:pt x="0" y="723958"/>
                </a:lnTo>
                <a:lnTo>
                  <a:pt x="361979" y="361979"/>
                </a:lnTo>
                <a:close/>
              </a:path>
            </a:pathLst>
          </a:cu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5" name="文本框 4"/>
          <p:cNvSpPr txBox="1"/>
          <p:nvPr/>
        </p:nvSpPr>
        <p:spPr>
          <a:xfrm>
            <a:off x="-44777" y="66399"/>
            <a:ext cx="400523" cy="584775"/>
          </a:xfrm>
          <a:prstGeom prst="rect">
            <a:avLst/>
          </a:prstGeom>
          <a:noFill/>
        </p:spPr>
        <p:txBody>
          <a:bodyPr wrap="square" rtlCol="0">
            <a:spAutoFit/>
          </a:bodyPr>
          <a:lstStyle/>
          <a:p>
            <a:r>
              <a:rPr lang="en-US" altLang="zh-CN" sz="3200" dirty="0">
                <a:solidFill>
                  <a:srgbClr val="1F4E79"/>
                </a:solidFill>
              </a:rPr>
              <a:t>4</a:t>
            </a:r>
            <a:endParaRPr lang="zh-CN" altLang="en-US" sz="3200" dirty="0">
              <a:solidFill>
                <a:srgbClr val="1F4E79"/>
              </a:solidFill>
            </a:endParaRPr>
          </a:p>
        </p:txBody>
      </p:sp>
      <p:sp>
        <p:nvSpPr>
          <p:cNvPr id="6" name="文本框 5"/>
          <p:cNvSpPr txBox="1"/>
          <p:nvPr/>
        </p:nvSpPr>
        <p:spPr>
          <a:xfrm>
            <a:off x="924560" y="0"/>
            <a:ext cx="7934960" cy="583565"/>
          </a:xfrm>
          <a:prstGeom prst="rect">
            <a:avLst/>
          </a:prstGeom>
          <a:noFill/>
        </p:spPr>
        <p:txBody>
          <a:bodyPr wrap="square" rtlCol="0">
            <a:spAutoFit/>
          </a:bodyPr>
          <a:lstStyle>
            <a:defPPr>
              <a:defRPr lang="zh-CN"/>
            </a:defPPr>
            <a:lvl1pPr>
              <a:defRPr sz="3200">
                <a:solidFill>
                  <a:srgbClr val="1F4E79"/>
                </a:solidFill>
              </a:defRPr>
            </a:lvl1pPr>
          </a:lstStyle>
          <a:p>
            <a:pPr lvl="0"/>
            <a:r>
              <a:rPr lang="en-US" altLang="zh-CN" b="1" dirty="0">
                <a:solidFill>
                  <a:schemeClr val="bg1"/>
                </a:solidFill>
                <a:latin typeface="Times New Roman" panose="02020603050405020304" pitchFamily="18" charset="0"/>
                <a:ea typeface="微软雅黑" panose="020B0503020204020204" charset="-122"/>
                <a:cs typeface="Times New Roman" panose="02020603050405020304" pitchFamily="18" charset="0"/>
              </a:rPr>
              <a:t>General Discussion</a:t>
            </a:r>
            <a:endParaRPr lang="en-US" altLang="zh-CN" b="1" dirty="0">
              <a:solidFill>
                <a:schemeClr val="bg1"/>
              </a:solidFill>
              <a:latin typeface="Times New Roman" panose="02020603050405020304" pitchFamily="18" charset="0"/>
              <a:ea typeface="微软雅黑" panose="020B0503020204020204" charset="-122"/>
              <a:cs typeface="Times New Roman" panose="02020603050405020304" pitchFamily="18" charset="0"/>
            </a:endParaRPr>
          </a:p>
        </p:txBody>
      </p:sp>
      <p:sp>
        <p:nvSpPr>
          <p:cNvPr id="10" name="矩形 9"/>
          <p:cNvSpPr/>
          <p:nvPr/>
        </p:nvSpPr>
        <p:spPr>
          <a:xfrm>
            <a:off x="193040" y="651510"/>
            <a:ext cx="8390890" cy="3815080"/>
          </a:xfrm>
          <a:prstGeom prst="rect">
            <a:avLst/>
          </a:prstGeom>
        </p:spPr>
        <p:txBody>
          <a:bodyPr wrap="square">
            <a:spAutoFit/>
          </a:bodyPr>
          <a:lstStyle/>
          <a:p>
            <a:pPr algn="just">
              <a:spcAft>
                <a:spcPts val="1200"/>
              </a:spcAft>
            </a:pPr>
            <a:r>
              <a:rPr lang="en-US" altLang="zh-CN" sz="1400" b="1" i="1" dirty="0">
                <a:solidFill>
                  <a:schemeClr val="accent1">
                    <a:lumMod val="50000"/>
                  </a:schemeClr>
                </a:solidFill>
                <a:latin typeface="Times New Roman" panose="02020603050405020304" pitchFamily="18" charset="0"/>
                <a:cs typeface="Times New Roman" panose="02020603050405020304" pitchFamily="18" charset="0"/>
              </a:rPr>
              <a:t>Conclusion:</a:t>
            </a:r>
            <a:endParaRPr lang="en-US" altLang="zh-CN" sz="1400" b="1" i="1" dirty="0">
              <a:solidFill>
                <a:schemeClr val="accent1">
                  <a:lumMod val="50000"/>
                </a:schemeClr>
              </a:solidFill>
              <a:latin typeface="Times New Roman" panose="02020603050405020304" pitchFamily="18" charset="0"/>
              <a:cs typeface="Times New Roman" panose="02020603050405020304" pitchFamily="18" charset="0"/>
            </a:endParaRPr>
          </a:p>
          <a:p>
            <a:pPr algn="just">
              <a:spcAft>
                <a:spcPts val="1200"/>
              </a:spcAft>
            </a:pPr>
            <a:r>
              <a:rPr lang="en-US" altLang="zh-CN" sz="1200" dirty="0">
                <a:latin typeface="Times New Roman" panose="02020603050405020304" pitchFamily="18" charset="0"/>
                <a:cs typeface="Times New Roman" panose="02020603050405020304" pitchFamily="18" charset="0"/>
              </a:rPr>
              <a:t>Our analyses of tens of thousands of seller profile pictures from two websites provide converging evidence of a U-shaped relationship between facial attractiveness and sales.</a:t>
            </a:r>
            <a:endParaRPr lang="en-US" altLang="zh-CN" sz="1200" dirty="0">
              <a:latin typeface="Times New Roman" panose="02020603050405020304" pitchFamily="18" charset="0"/>
              <a:cs typeface="Times New Roman" panose="02020603050405020304" pitchFamily="18" charset="0"/>
            </a:endParaRPr>
          </a:p>
          <a:p>
            <a:pPr algn="just">
              <a:spcAft>
                <a:spcPts val="1200"/>
              </a:spcAft>
            </a:pPr>
            <a:r>
              <a:rPr lang="en-US" altLang="zh-CN" sz="1200" dirty="0">
                <a:latin typeface="Times New Roman" panose="02020603050405020304" pitchFamily="18" charset="0"/>
                <a:cs typeface="Times New Roman" panose="02020603050405020304" pitchFamily="18" charset="0"/>
              </a:rPr>
              <a:t>As for the underlying mechanisms, our experimental results support previous findings of a beauty premium and of an ugliness penalty when evaluating sellers’ sociability. </a:t>
            </a:r>
            <a:endParaRPr lang="en-US" altLang="zh-CN" sz="1200" dirty="0">
              <a:latin typeface="Times New Roman" panose="02020603050405020304" pitchFamily="18" charset="0"/>
              <a:cs typeface="Times New Roman" panose="02020603050405020304" pitchFamily="18" charset="0"/>
            </a:endParaRPr>
          </a:p>
          <a:p>
            <a:pPr algn="just">
              <a:spcAft>
                <a:spcPts val="1200"/>
              </a:spcAft>
            </a:pPr>
            <a:r>
              <a:rPr lang="en-US" altLang="zh-CN" sz="1200" dirty="0">
                <a:latin typeface="Times New Roman" panose="02020603050405020304" pitchFamily="18" charset="0"/>
                <a:cs typeface="Times New Roman" panose="02020603050405020304" pitchFamily="18" charset="0"/>
              </a:rPr>
              <a:t>We also find an ugliness premium in perceived competence for unattractive sellers over plain-looking people.</a:t>
            </a:r>
            <a:endParaRPr lang="en-US" altLang="zh-CN" sz="1200" dirty="0">
              <a:latin typeface="Times New Roman" panose="02020603050405020304" pitchFamily="18" charset="0"/>
              <a:cs typeface="Times New Roman" panose="02020603050405020304" pitchFamily="18" charset="0"/>
            </a:endParaRPr>
          </a:p>
          <a:p>
            <a:pPr algn="just">
              <a:spcAft>
                <a:spcPts val="1200"/>
              </a:spcAft>
            </a:pPr>
            <a:r>
              <a:rPr lang="en-US" altLang="zh-CN" sz="1200" dirty="0">
                <a:latin typeface="Times New Roman" panose="02020603050405020304" pitchFamily="18" charset="0"/>
                <a:cs typeface="Times New Roman" panose="02020603050405020304" pitchFamily="18" charset="0"/>
              </a:rPr>
              <a:t>In addition, the effects of attractiveness and inferred traits are mediated by source credibility and are subject to the influence of important contextual variables—that is, product relevance (to appearance or expertise) and gender.</a:t>
            </a:r>
            <a:endParaRPr lang="en-US" altLang="zh-CN" sz="1200" dirty="0">
              <a:latin typeface="Times New Roman" panose="02020603050405020304" pitchFamily="18" charset="0"/>
              <a:cs typeface="Times New Roman" panose="02020603050405020304" pitchFamily="18" charset="0"/>
            </a:endParaRPr>
          </a:p>
          <a:p>
            <a:pPr algn="just">
              <a:spcAft>
                <a:spcPts val="1200"/>
              </a:spcAft>
            </a:pPr>
            <a:r>
              <a:rPr lang="en-US" altLang="zh-CN" sz="1400" b="1" i="1" dirty="0">
                <a:solidFill>
                  <a:schemeClr val="accent1">
                    <a:lumMod val="50000"/>
                  </a:schemeClr>
                </a:solidFill>
                <a:latin typeface="Times New Roman" panose="02020603050405020304" pitchFamily="18" charset="0"/>
                <a:cs typeface="Times New Roman" panose="02020603050405020304" pitchFamily="18" charset="0"/>
                <a:sym typeface="+mn-ea"/>
              </a:rPr>
              <a:t>Theoretical Implications:</a:t>
            </a:r>
            <a:endParaRPr lang="en-US" altLang="zh-CN" sz="1400" b="1" i="1" dirty="0">
              <a:solidFill>
                <a:schemeClr val="accent1">
                  <a:lumMod val="50000"/>
                </a:schemeClr>
              </a:solidFill>
              <a:latin typeface="Times New Roman" panose="02020603050405020304" pitchFamily="18" charset="0"/>
              <a:cs typeface="Times New Roman" panose="02020603050405020304" pitchFamily="18" charset="0"/>
              <a:sym typeface="+mn-ea"/>
            </a:endParaRPr>
          </a:p>
          <a:p>
            <a:pPr algn="just">
              <a:spcAft>
                <a:spcPts val="1200"/>
              </a:spcAft>
            </a:pPr>
            <a:r>
              <a:rPr lang="en-US" altLang="zh-CN" sz="1200" dirty="0">
                <a:latin typeface="Times New Roman" panose="02020603050405020304" pitchFamily="18" charset="0"/>
                <a:cs typeface="Times New Roman" panose="02020603050405020304" pitchFamily="18" charset="0"/>
                <a:sym typeface="+mn-ea"/>
              </a:rPr>
              <a:t>Our findings of a U-shaped relationship and the different mechanisms and contexts underlying the beauty and ugliness premiums highlight the complex relations between facial attractiveness and outcomes in C2C e-commerce and, to some extent, reconcile the previous disparate findings.</a:t>
            </a:r>
            <a:endParaRPr lang="en-US" altLang="zh-CN" sz="1200" b="1" dirty="0">
              <a:latin typeface="Times New Roman" panose="02020603050405020304" pitchFamily="18" charset="0"/>
              <a:cs typeface="Times New Roman" panose="02020603050405020304" pitchFamily="18" charset="0"/>
            </a:endParaRPr>
          </a:p>
          <a:p>
            <a:pPr indent="0" algn="just">
              <a:spcAft>
                <a:spcPts val="600"/>
              </a:spcAft>
              <a:buFont typeface="Wingdings" panose="05000000000000000000" pitchFamily="2" charset="2"/>
              <a:buNone/>
            </a:pPr>
            <a:r>
              <a:rPr lang="en-US" altLang="zh-CN" sz="1200" dirty="0">
                <a:latin typeface="Times New Roman" panose="02020603050405020304" pitchFamily="18" charset="0"/>
                <a:cs typeface="Times New Roman" panose="02020603050405020304" pitchFamily="18" charset="0"/>
                <a:sym typeface="+mn-ea"/>
              </a:rPr>
              <a:t>We shed light on the different mechanisms and conditions for the beauty and ugliness premiums, that is, social trait inferences, product relevance, and gender interactions.</a:t>
            </a:r>
            <a:endParaRPr lang="en-US" altLang="zh-CN" sz="1200" dirty="0">
              <a:latin typeface="Times New Roman" panose="02020603050405020304" pitchFamily="18" charset="0"/>
              <a:cs typeface="Times New Roman" panose="02020603050405020304" pitchFamily="18" charset="0"/>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2" y="0"/>
            <a:ext cx="9144002" cy="573528"/>
          </a:xfrm>
          <a:prstGeom prst="rect">
            <a:avLst/>
          </a:prstGeom>
          <a:solidFill>
            <a:srgbClr val="1F4E79"/>
          </a:solidFill>
          <a:ln>
            <a:noFill/>
          </a:ln>
          <a:effectLst>
            <a:outerShdw blurRad="203200" dist="50800" dir="5400000" sx="105000" sy="105000" algn="ctr" rotWithShape="0">
              <a:srgbClr val="000000">
                <a:alpha val="3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任意多边形 2"/>
          <p:cNvSpPr/>
          <p:nvPr/>
        </p:nvSpPr>
        <p:spPr>
          <a:xfrm>
            <a:off x="-5327" y="109812"/>
            <a:ext cx="587288" cy="353906"/>
          </a:xfrm>
          <a:custGeom>
            <a:avLst/>
            <a:gdLst>
              <a:gd name="connsiteX0" fmla="*/ 0 w 710619"/>
              <a:gd name="connsiteY0" fmla="*/ 0 h 570968"/>
              <a:gd name="connsiteX1" fmla="*/ 425135 w 710619"/>
              <a:gd name="connsiteY1" fmla="*/ 0 h 570968"/>
              <a:gd name="connsiteX2" fmla="*/ 710619 w 710619"/>
              <a:gd name="connsiteY2" fmla="*/ 285484 h 570968"/>
              <a:gd name="connsiteX3" fmla="*/ 425135 w 710619"/>
              <a:gd name="connsiteY3" fmla="*/ 570968 h 570968"/>
              <a:gd name="connsiteX4" fmla="*/ 0 w 710619"/>
              <a:gd name="connsiteY4" fmla="*/ 570968 h 5709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10619" h="570968">
                <a:moveTo>
                  <a:pt x="0" y="0"/>
                </a:moveTo>
                <a:lnTo>
                  <a:pt x="425135" y="0"/>
                </a:lnTo>
                <a:lnTo>
                  <a:pt x="710619" y="285484"/>
                </a:lnTo>
                <a:lnTo>
                  <a:pt x="425135" y="570968"/>
                </a:lnTo>
                <a:lnTo>
                  <a:pt x="0" y="570968"/>
                </a:lnTo>
                <a:close/>
              </a:path>
            </a:pathLst>
          </a:cu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4" name="任意多边形 3"/>
          <p:cNvSpPr/>
          <p:nvPr/>
        </p:nvSpPr>
        <p:spPr>
          <a:xfrm>
            <a:off x="498024" y="109812"/>
            <a:ext cx="426476" cy="353906"/>
          </a:xfrm>
          <a:custGeom>
            <a:avLst/>
            <a:gdLst>
              <a:gd name="connsiteX0" fmla="*/ 0 w 654307"/>
              <a:gd name="connsiteY0" fmla="*/ 0 h 723958"/>
              <a:gd name="connsiteX1" fmla="*/ 292328 w 654307"/>
              <a:gd name="connsiteY1" fmla="*/ 0 h 723958"/>
              <a:gd name="connsiteX2" fmla="*/ 654307 w 654307"/>
              <a:gd name="connsiteY2" fmla="*/ 361979 h 723958"/>
              <a:gd name="connsiteX3" fmla="*/ 292328 w 654307"/>
              <a:gd name="connsiteY3" fmla="*/ 723958 h 723958"/>
              <a:gd name="connsiteX4" fmla="*/ 0 w 654307"/>
              <a:gd name="connsiteY4" fmla="*/ 723958 h 723958"/>
              <a:gd name="connsiteX5" fmla="*/ 361979 w 654307"/>
              <a:gd name="connsiteY5" fmla="*/ 361979 h 723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54307" h="723958">
                <a:moveTo>
                  <a:pt x="0" y="0"/>
                </a:moveTo>
                <a:lnTo>
                  <a:pt x="292328" y="0"/>
                </a:lnTo>
                <a:lnTo>
                  <a:pt x="654307" y="361979"/>
                </a:lnTo>
                <a:lnTo>
                  <a:pt x="292328" y="723958"/>
                </a:lnTo>
                <a:lnTo>
                  <a:pt x="0" y="723958"/>
                </a:lnTo>
                <a:lnTo>
                  <a:pt x="361979" y="361979"/>
                </a:lnTo>
                <a:close/>
              </a:path>
            </a:pathLst>
          </a:cu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5" name="文本框 4"/>
          <p:cNvSpPr txBox="1"/>
          <p:nvPr/>
        </p:nvSpPr>
        <p:spPr>
          <a:xfrm>
            <a:off x="-44777" y="66399"/>
            <a:ext cx="400523" cy="584775"/>
          </a:xfrm>
          <a:prstGeom prst="rect">
            <a:avLst/>
          </a:prstGeom>
          <a:noFill/>
        </p:spPr>
        <p:txBody>
          <a:bodyPr wrap="square" rtlCol="0">
            <a:spAutoFit/>
          </a:bodyPr>
          <a:lstStyle/>
          <a:p>
            <a:r>
              <a:rPr lang="en-US" altLang="zh-CN" sz="3200" dirty="0">
                <a:solidFill>
                  <a:srgbClr val="1F4E79"/>
                </a:solidFill>
              </a:rPr>
              <a:t>4</a:t>
            </a:r>
            <a:endParaRPr lang="zh-CN" altLang="en-US" sz="3200" dirty="0">
              <a:solidFill>
                <a:srgbClr val="1F4E79"/>
              </a:solidFill>
            </a:endParaRPr>
          </a:p>
        </p:txBody>
      </p:sp>
      <p:sp>
        <p:nvSpPr>
          <p:cNvPr id="6" name="文本框 5"/>
          <p:cNvSpPr txBox="1"/>
          <p:nvPr/>
        </p:nvSpPr>
        <p:spPr>
          <a:xfrm>
            <a:off x="924560" y="0"/>
            <a:ext cx="7934960" cy="583565"/>
          </a:xfrm>
          <a:prstGeom prst="rect">
            <a:avLst/>
          </a:prstGeom>
          <a:noFill/>
        </p:spPr>
        <p:txBody>
          <a:bodyPr wrap="square" rtlCol="0">
            <a:spAutoFit/>
          </a:bodyPr>
          <a:lstStyle>
            <a:defPPr>
              <a:defRPr lang="zh-CN"/>
            </a:defPPr>
            <a:lvl1pPr>
              <a:defRPr sz="3200">
                <a:solidFill>
                  <a:srgbClr val="1F4E79"/>
                </a:solidFill>
              </a:defRPr>
            </a:lvl1pPr>
          </a:lstStyle>
          <a:p>
            <a:pPr lvl="0"/>
            <a:r>
              <a:rPr lang="en-US" altLang="zh-CN" b="1" dirty="0">
                <a:solidFill>
                  <a:schemeClr val="bg1"/>
                </a:solidFill>
                <a:latin typeface="Times New Roman" panose="02020603050405020304" pitchFamily="18" charset="0"/>
                <a:ea typeface="微软雅黑" panose="020B0503020204020204" charset="-122"/>
                <a:cs typeface="Times New Roman" panose="02020603050405020304" pitchFamily="18" charset="0"/>
              </a:rPr>
              <a:t>General Discussion</a:t>
            </a:r>
            <a:endParaRPr lang="en-US" altLang="zh-CN" b="1" dirty="0">
              <a:solidFill>
                <a:schemeClr val="bg1"/>
              </a:solidFill>
              <a:latin typeface="Times New Roman" panose="02020603050405020304" pitchFamily="18" charset="0"/>
              <a:ea typeface="微软雅黑" panose="020B0503020204020204" charset="-122"/>
              <a:cs typeface="Times New Roman" panose="02020603050405020304" pitchFamily="18" charset="0"/>
            </a:endParaRPr>
          </a:p>
        </p:txBody>
      </p:sp>
      <p:sp>
        <p:nvSpPr>
          <p:cNvPr id="10" name="矩形 9"/>
          <p:cNvSpPr/>
          <p:nvPr/>
        </p:nvSpPr>
        <p:spPr>
          <a:xfrm>
            <a:off x="324749" y="787565"/>
            <a:ext cx="8529018" cy="3799840"/>
          </a:xfrm>
          <a:prstGeom prst="rect">
            <a:avLst/>
          </a:prstGeom>
        </p:spPr>
        <p:txBody>
          <a:bodyPr wrap="square">
            <a:spAutoFit/>
          </a:bodyPr>
          <a:lstStyle/>
          <a:p>
            <a:pPr algn="just">
              <a:spcAft>
                <a:spcPts val="1200"/>
              </a:spcAft>
            </a:pPr>
            <a:r>
              <a:rPr lang="en-US" altLang="zh-CN" sz="1400" b="1" i="1" dirty="0">
                <a:solidFill>
                  <a:schemeClr val="accent1">
                    <a:lumMod val="50000"/>
                  </a:schemeClr>
                </a:solidFill>
                <a:latin typeface="Times New Roman" panose="02020603050405020304" pitchFamily="18" charset="0"/>
                <a:cs typeface="Times New Roman" panose="02020603050405020304" pitchFamily="18" charset="0"/>
              </a:rPr>
              <a:t>Managerial Implications:</a:t>
            </a:r>
            <a:endParaRPr lang="en-US" altLang="zh-CN" sz="1400" b="1" dirty="0">
              <a:latin typeface="Times New Roman" panose="02020603050405020304" pitchFamily="18" charset="0"/>
              <a:cs typeface="Times New Roman" panose="02020603050405020304" pitchFamily="18" charset="0"/>
            </a:endParaRPr>
          </a:p>
          <a:p>
            <a:pPr indent="0" algn="just">
              <a:spcAft>
                <a:spcPts val="600"/>
              </a:spcAft>
              <a:buFont typeface="Wingdings" panose="05000000000000000000" pitchFamily="2" charset="2"/>
              <a:buNone/>
            </a:pPr>
            <a:r>
              <a:rPr lang="en-US" altLang="zh-CN" sz="1200" dirty="0">
                <a:latin typeface="Times New Roman" panose="02020603050405020304" pitchFamily="18" charset="0"/>
                <a:cs typeface="Times New Roman" panose="02020603050405020304" pitchFamily="18" charset="0"/>
              </a:rPr>
              <a:t>Similar to the beauty and ugliness premiums in earnings found by studies of labor market , our results indicate that one’s attractiveness level has a tremendous effect on sales performance in C2C e-commerce platforms.</a:t>
            </a:r>
            <a:endParaRPr lang="en-US" altLang="zh-CN" sz="1200" dirty="0">
              <a:latin typeface="Times New Roman" panose="02020603050405020304" pitchFamily="18" charset="0"/>
              <a:cs typeface="Times New Roman" panose="02020603050405020304" pitchFamily="18" charset="0"/>
            </a:endParaRPr>
          </a:p>
          <a:p>
            <a:pPr indent="0" algn="just">
              <a:spcAft>
                <a:spcPts val="600"/>
              </a:spcAft>
              <a:buFont typeface="Wingdings" panose="05000000000000000000" pitchFamily="2" charset="2"/>
              <a:buNone/>
            </a:pPr>
            <a:r>
              <a:rPr lang="en-US" altLang="zh-CN" sz="1200" dirty="0">
                <a:latin typeface="Times New Roman" panose="02020603050405020304" pitchFamily="18" charset="0"/>
                <a:cs typeface="Times New Roman" panose="02020603050405020304" pitchFamily="18" charset="0"/>
              </a:rPr>
              <a:t>Aspiring entrepreneurs in social selling and C2C e-commerce should be mindful of their self-presentation; attractive appearances help create a favorable impression and gain the trust of shoppers.</a:t>
            </a:r>
            <a:endParaRPr lang="en-US" altLang="zh-CN" sz="1200" dirty="0">
              <a:latin typeface="Times New Roman" panose="02020603050405020304" pitchFamily="18" charset="0"/>
              <a:cs typeface="Times New Roman" panose="02020603050405020304" pitchFamily="18" charset="0"/>
            </a:endParaRPr>
          </a:p>
          <a:p>
            <a:pPr indent="0" algn="just">
              <a:spcAft>
                <a:spcPts val="600"/>
              </a:spcAft>
              <a:buFont typeface="Wingdings" panose="05000000000000000000" pitchFamily="2" charset="2"/>
              <a:buNone/>
            </a:pPr>
            <a:r>
              <a:rPr lang="en-US" altLang="zh-CN" sz="1200" dirty="0">
                <a:latin typeface="Times New Roman" panose="02020603050405020304" pitchFamily="18" charset="0"/>
                <a:cs typeface="Times New Roman" panose="02020603050405020304" pitchFamily="18" charset="0"/>
              </a:rPr>
              <a:t>Although e-commerce platform operators have no control over how people take pictures, they should provide guidance and suggestions and encourage sellers to provide attractive portraits of themselves.</a:t>
            </a:r>
            <a:endParaRPr lang="en-US" altLang="zh-CN" sz="1200" dirty="0">
              <a:latin typeface="Times New Roman" panose="02020603050405020304" pitchFamily="18" charset="0"/>
              <a:cs typeface="Times New Roman" panose="02020603050405020304" pitchFamily="18" charset="0"/>
            </a:endParaRPr>
          </a:p>
          <a:p>
            <a:pPr indent="0" algn="just">
              <a:spcAft>
                <a:spcPts val="600"/>
              </a:spcAft>
              <a:buFont typeface="Wingdings" panose="05000000000000000000" pitchFamily="2" charset="2"/>
              <a:buNone/>
            </a:pPr>
            <a:r>
              <a:rPr lang="en-US" altLang="zh-CN" sz="1200" dirty="0">
                <a:latin typeface="Times New Roman" panose="02020603050405020304" pitchFamily="18" charset="0"/>
                <a:cs typeface="Times New Roman" panose="02020603050405020304" pitchFamily="18" charset="0"/>
              </a:rPr>
              <a:t>Social sellers and e-marketing managers may heed such complex cross-gender interactions when attempting to leverage the effect of seller appearances in online selling.</a:t>
            </a:r>
            <a:endParaRPr lang="en-US" altLang="zh-CN" sz="1200" dirty="0">
              <a:latin typeface="Times New Roman" panose="02020603050405020304" pitchFamily="18" charset="0"/>
              <a:cs typeface="Times New Roman" panose="02020603050405020304" pitchFamily="18" charset="0"/>
            </a:endParaRPr>
          </a:p>
          <a:p>
            <a:pPr indent="0" algn="just">
              <a:spcAft>
                <a:spcPts val="600"/>
              </a:spcAft>
              <a:buFont typeface="Wingdings" panose="05000000000000000000" pitchFamily="2" charset="2"/>
              <a:buNone/>
            </a:pPr>
            <a:r>
              <a:rPr lang="en-US" altLang="zh-CN" sz="1400" b="1" i="1" dirty="0">
                <a:solidFill>
                  <a:schemeClr val="accent1">
                    <a:lumMod val="50000"/>
                  </a:schemeClr>
                </a:solidFill>
                <a:latin typeface="Times New Roman" panose="02020603050405020304" pitchFamily="18" charset="0"/>
                <a:cs typeface="Times New Roman" panose="02020603050405020304" pitchFamily="18" charset="0"/>
                <a:sym typeface="+mn-ea"/>
              </a:rPr>
              <a:t>Limitations and Directions for Future Research:</a:t>
            </a:r>
            <a:endParaRPr lang="en-US" altLang="zh-CN" sz="1400" b="1" dirty="0">
              <a:latin typeface="Times New Roman" panose="02020603050405020304" pitchFamily="18" charset="0"/>
              <a:cs typeface="Times New Roman" panose="02020603050405020304" pitchFamily="18" charset="0"/>
            </a:endParaRPr>
          </a:p>
          <a:p>
            <a:pPr indent="0" algn="just">
              <a:spcAft>
                <a:spcPts val="600"/>
              </a:spcAft>
              <a:buFont typeface="Wingdings" panose="05000000000000000000" pitchFamily="2" charset="2"/>
              <a:buNone/>
            </a:pPr>
            <a:r>
              <a:rPr lang="en-US" altLang="zh-CN" sz="1200" dirty="0">
                <a:latin typeface="Times New Roman" panose="02020603050405020304" pitchFamily="18" charset="0"/>
                <a:cs typeface="Times New Roman" panose="02020603050405020304" pitchFamily="18" charset="0"/>
              </a:rPr>
              <a:t>Characteristics of attractiveness other than faces could be examined, such as expressions and head tilt, which can affect perceptions of attractiveness.</a:t>
            </a:r>
            <a:endParaRPr lang="en-US" altLang="zh-CN" sz="1200" dirty="0">
              <a:latin typeface="Times New Roman" panose="02020603050405020304" pitchFamily="18" charset="0"/>
              <a:cs typeface="Times New Roman" panose="02020603050405020304" pitchFamily="18" charset="0"/>
            </a:endParaRPr>
          </a:p>
          <a:p>
            <a:pPr indent="0" algn="just">
              <a:spcAft>
                <a:spcPts val="600"/>
              </a:spcAft>
              <a:buFont typeface="Wingdings" panose="05000000000000000000" pitchFamily="2" charset="2"/>
              <a:buNone/>
            </a:pPr>
            <a:r>
              <a:rPr lang="en-US" altLang="zh-CN" sz="1200" dirty="0">
                <a:latin typeface="Times New Roman" panose="02020603050405020304" pitchFamily="18" charset="0"/>
                <a:cs typeface="Times New Roman" panose="02020603050405020304" pitchFamily="18" charset="0"/>
              </a:rPr>
              <a:t>Greater insight is needed regarding how other dimensions, such as cultural or dispositional variables, may moderate the relationship between seller attractiveness and consumer reactions.</a:t>
            </a:r>
            <a:endParaRPr lang="en-US" altLang="zh-CN" sz="1200" dirty="0">
              <a:latin typeface="Times New Roman" panose="02020603050405020304" pitchFamily="18" charset="0"/>
              <a:cs typeface="Times New Roman" panose="02020603050405020304" pitchFamily="18" charset="0"/>
            </a:endParaRPr>
          </a:p>
          <a:p>
            <a:pPr indent="0" algn="just">
              <a:spcAft>
                <a:spcPts val="600"/>
              </a:spcAft>
              <a:buFont typeface="Wingdings" panose="05000000000000000000" pitchFamily="2" charset="2"/>
              <a:buNone/>
            </a:pPr>
            <a:r>
              <a:rPr lang="en-US" altLang="zh-CN" sz="1200" dirty="0">
                <a:latin typeface="Times New Roman" panose="02020603050405020304" pitchFamily="18" charset="0"/>
                <a:cs typeface="Times New Roman" panose="02020603050405020304" pitchFamily="18" charset="0"/>
              </a:rPr>
              <a:t>More tests are necessary to validate the mechanisms through which sociability and competence judgments are derived from facial cues and carried over to decision making.</a:t>
            </a:r>
            <a:endParaRPr lang="en-US" altLang="zh-CN" sz="1200" dirty="0">
              <a:latin typeface="Times New Roman" panose="02020603050405020304" pitchFamily="18" charset="0"/>
              <a:cs typeface="Times New Roman" panose="02020603050405020304" pitchFamily="18"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7" name="直接连接符 16"/>
          <p:cNvCxnSpPr/>
          <p:nvPr/>
        </p:nvCxnSpPr>
        <p:spPr>
          <a:xfrm>
            <a:off x="8715375" y="4271962"/>
            <a:ext cx="0" cy="757238"/>
          </a:xfrm>
          <a:prstGeom prst="line">
            <a:avLst/>
          </a:prstGeom>
          <a:ln w="19050">
            <a:solidFill>
              <a:srgbClr val="1F4E79"/>
            </a:solidFill>
          </a:ln>
        </p:spPr>
        <p:style>
          <a:lnRef idx="1">
            <a:schemeClr val="accent1"/>
          </a:lnRef>
          <a:fillRef idx="0">
            <a:schemeClr val="accent1"/>
          </a:fillRef>
          <a:effectRef idx="0">
            <a:schemeClr val="accent1"/>
          </a:effectRef>
          <a:fontRef idx="minor">
            <a:schemeClr val="tx1"/>
          </a:fontRef>
        </p:style>
      </p:cxnSp>
      <p:cxnSp>
        <p:nvCxnSpPr>
          <p:cNvPr id="18" name="直接连接符 17"/>
          <p:cNvCxnSpPr/>
          <p:nvPr/>
        </p:nvCxnSpPr>
        <p:spPr>
          <a:xfrm>
            <a:off x="7467600" y="4893469"/>
            <a:ext cx="1466850" cy="0"/>
          </a:xfrm>
          <a:prstGeom prst="line">
            <a:avLst/>
          </a:prstGeom>
          <a:ln w="19050">
            <a:solidFill>
              <a:srgbClr val="1F4E79"/>
            </a:solidFill>
          </a:ln>
        </p:spPr>
        <p:style>
          <a:lnRef idx="1">
            <a:schemeClr val="accent1"/>
          </a:lnRef>
          <a:fillRef idx="0">
            <a:schemeClr val="accent1"/>
          </a:fillRef>
          <a:effectRef idx="0">
            <a:schemeClr val="accent1"/>
          </a:effectRef>
          <a:fontRef idx="minor">
            <a:schemeClr val="tx1"/>
          </a:fontRef>
        </p:style>
      </p:cxnSp>
      <p:sp>
        <p:nvSpPr>
          <p:cNvPr id="4" name="文本框 3"/>
          <p:cNvSpPr txBox="1"/>
          <p:nvPr/>
        </p:nvSpPr>
        <p:spPr>
          <a:xfrm>
            <a:off x="266551" y="286980"/>
            <a:ext cx="8610600" cy="458908"/>
          </a:xfrm>
          <a:prstGeom prst="rect">
            <a:avLst/>
          </a:prstGeom>
          <a:noFill/>
        </p:spPr>
        <p:txBody>
          <a:bodyPr wrap="square" rtlCol="0" anchor="t">
            <a:spAutoFit/>
          </a:bodyPr>
          <a:lstStyle/>
          <a:p>
            <a:pPr>
              <a:lnSpc>
                <a:spcPct val="150000"/>
              </a:lnSpc>
            </a:pPr>
            <a:r>
              <a:rPr lang="zh-CN" altLang="en-US" b="1" dirty="0">
                <a:solidFill>
                  <a:schemeClr val="accent1">
                    <a:lumMod val="50000"/>
                  </a:schemeClr>
                </a:solidFill>
                <a:latin typeface="+mj-ea"/>
                <a:ea typeface="+mj-ea"/>
              </a:rPr>
              <a:t>研究问题</a:t>
            </a:r>
            <a:endParaRPr lang="zh-CN" altLang="en-US" b="1" dirty="0">
              <a:solidFill>
                <a:schemeClr val="accent1">
                  <a:lumMod val="50000"/>
                </a:schemeClr>
              </a:solidFill>
              <a:latin typeface="+mj-ea"/>
              <a:ea typeface="+mj-ea"/>
            </a:endParaRPr>
          </a:p>
        </p:txBody>
      </p:sp>
      <p:sp>
        <p:nvSpPr>
          <p:cNvPr id="2" name="矩形 1"/>
          <p:cNvSpPr/>
          <p:nvPr/>
        </p:nvSpPr>
        <p:spPr>
          <a:xfrm>
            <a:off x="498367" y="912256"/>
            <a:ext cx="8406166" cy="460375"/>
          </a:xfrm>
          <a:prstGeom prst="rect">
            <a:avLst/>
          </a:prstGeom>
        </p:spPr>
        <p:txBody>
          <a:bodyPr wrap="square">
            <a:spAutoFit/>
          </a:bodyPr>
          <a:lstStyle/>
          <a:p>
            <a:pPr algn="just">
              <a:lnSpc>
                <a:spcPct val="150000"/>
              </a:lnSpc>
              <a:spcAft>
                <a:spcPts val="600"/>
              </a:spcAft>
            </a:pPr>
            <a:r>
              <a:rPr lang="zh-CN" altLang="en-US" sz="1600" dirty="0">
                <a:latin typeface="+mj-ea"/>
                <a:ea typeface="+mj-ea"/>
              </a:rPr>
              <a:t>美貌的优势和丑陋的劣势是否一成不变？优势或者劣势背后的机制是什么？</a:t>
            </a:r>
            <a:endParaRPr lang="en-US" altLang="zh-CN" sz="1600" b="1" dirty="0">
              <a:latin typeface="等线" panose="02010600030101010101" pitchFamily="2" charset="-122"/>
              <a:ea typeface="等线" panose="02010600030101010101" pitchFamily="2" charset="-122"/>
            </a:endParaRPr>
          </a:p>
        </p:txBody>
      </p:sp>
      <p:sp>
        <p:nvSpPr>
          <p:cNvPr id="7" name="文本框 6"/>
          <p:cNvSpPr txBox="1"/>
          <p:nvPr/>
        </p:nvSpPr>
        <p:spPr>
          <a:xfrm>
            <a:off x="287867" y="1624975"/>
            <a:ext cx="8610600" cy="458908"/>
          </a:xfrm>
          <a:prstGeom prst="rect">
            <a:avLst/>
          </a:prstGeom>
          <a:noFill/>
        </p:spPr>
        <p:txBody>
          <a:bodyPr wrap="square" rtlCol="0" anchor="t">
            <a:spAutoFit/>
          </a:bodyPr>
          <a:lstStyle/>
          <a:p>
            <a:pPr>
              <a:lnSpc>
                <a:spcPct val="150000"/>
              </a:lnSpc>
            </a:pPr>
            <a:r>
              <a:rPr lang="zh-CN" altLang="en-US" b="1" dirty="0">
                <a:solidFill>
                  <a:schemeClr val="accent1">
                    <a:lumMod val="50000"/>
                  </a:schemeClr>
                </a:solidFill>
                <a:latin typeface="+mj-ea"/>
                <a:ea typeface="+mj-ea"/>
              </a:rPr>
              <a:t>研究框架</a:t>
            </a:r>
            <a:endParaRPr lang="zh-CN" altLang="en-US" b="1" dirty="0">
              <a:solidFill>
                <a:schemeClr val="accent1">
                  <a:lumMod val="50000"/>
                </a:schemeClr>
              </a:solidFill>
              <a:latin typeface="+mj-ea"/>
              <a:ea typeface="+mj-ea"/>
            </a:endParaRPr>
          </a:p>
        </p:txBody>
      </p:sp>
      <p:pic>
        <p:nvPicPr>
          <p:cNvPr id="6" name="ECB019B1-382A-4266-B25C-5B523AA43C14-4" descr="qt_temp"/>
          <p:cNvPicPr>
            <a:picLocks noChangeAspect="1"/>
          </p:cNvPicPr>
          <p:nvPr/>
        </p:nvPicPr>
        <p:blipFill>
          <a:blip r:embed="rId1"/>
          <a:stretch>
            <a:fillRect/>
          </a:stretch>
        </p:blipFill>
        <p:spPr>
          <a:xfrm>
            <a:off x="1463675" y="2028190"/>
            <a:ext cx="6216015" cy="2865120"/>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2000" advTm="41238"/>
    </mc:Choice>
    <mc:Fallback>
      <p:transition spd="slow" advTm="41238"/>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5810" y="0"/>
            <a:ext cx="9180512" cy="1153886"/>
          </a:xfrm>
          <a:prstGeom prst="rect">
            <a:avLst/>
          </a:prstGeom>
          <a:solidFill>
            <a:schemeClr val="accent1">
              <a:lumMod val="50000"/>
            </a:schemeClr>
          </a:solidFill>
          <a:ln>
            <a:noFill/>
          </a:ln>
          <a:effectLst>
            <a:outerShdw blurRad="203200" dist="50800" dir="5400000" sx="105000" sy="105000" algn="ctr" rotWithShape="0">
              <a:srgbClr val="000000">
                <a:alpha val="3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3" name="矩形 2"/>
          <p:cNvSpPr/>
          <p:nvPr/>
        </p:nvSpPr>
        <p:spPr>
          <a:xfrm>
            <a:off x="-7484" y="942348"/>
            <a:ext cx="9180512" cy="12471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4" name="文本框 3"/>
          <p:cNvSpPr txBox="1"/>
          <p:nvPr/>
        </p:nvSpPr>
        <p:spPr>
          <a:xfrm>
            <a:off x="381716" y="1918996"/>
            <a:ext cx="8178084" cy="829945"/>
          </a:xfrm>
          <a:prstGeom prst="rect">
            <a:avLst/>
          </a:prstGeom>
          <a:noFill/>
        </p:spPr>
        <p:txBody>
          <a:bodyPr wrap="square" rtlCol="0">
            <a:spAutoFit/>
          </a:bodyPr>
          <a:lstStyle>
            <a:defPPr>
              <a:defRPr lang="zh-CN"/>
            </a:defPPr>
            <a:lvl1pPr algn="ctr">
              <a:defRPr sz="5400">
                <a:solidFill>
                  <a:srgbClr val="1F4E79"/>
                </a:solidFill>
                <a:effectLst>
                  <a:outerShdw blurRad="50800" dist="38100" dir="2700000" algn="tl" rotWithShape="0">
                    <a:prstClr val="black">
                      <a:alpha val="66000"/>
                    </a:prstClr>
                  </a:outerShdw>
                </a:effectLst>
                <a:latin typeface="方正粗宋简体" panose="03000509000000000000" pitchFamily="65" charset="-122"/>
                <a:ea typeface="方正粗宋简体" panose="03000509000000000000" pitchFamily="65" charset="-122"/>
              </a:defRPr>
            </a:lvl1pPr>
          </a:lstStyle>
          <a:p>
            <a:r>
              <a:rPr lang="en-US" altLang="zh-CN" sz="4800" dirty="0">
                <a:effectLst/>
                <a:latin typeface="微软雅黑" panose="020B0503020204020204" charset="-122"/>
                <a:ea typeface="微软雅黑" panose="020B0503020204020204" charset="-122"/>
                <a:cs typeface="Times New Roman" panose="02020603050405020304" pitchFamily="18" charset="0"/>
              </a:rPr>
              <a:t>Thank you!</a:t>
            </a:r>
            <a:endParaRPr lang="en-US" altLang="zh-CN" sz="4800" dirty="0">
              <a:effectLst/>
              <a:latin typeface="微软雅黑" panose="020B0503020204020204" charset="-122"/>
              <a:ea typeface="微软雅黑" panose="020B0503020204020204" charset="-122"/>
              <a:cs typeface="Times New Roman" panose="02020603050405020304" pitchFamily="18" charset="0"/>
            </a:endParaRPr>
          </a:p>
        </p:txBody>
      </p:sp>
      <p:sp>
        <p:nvSpPr>
          <p:cNvPr id="9" name="弦形 8"/>
          <p:cNvSpPr/>
          <p:nvPr/>
        </p:nvSpPr>
        <p:spPr>
          <a:xfrm rot="5400000">
            <a:off x="4323585" y="4744727"/>
            <a:ext cx="533342" cy="797548"/>
          </a:xfrm>
          <a:prstGeom prst="chord">
            <a:avLst>
              <a:gd name="adj1" fmla="val 5375213"/>
              <a:gd name="adj2" fmla="val 16200000"/>
            </a:avLst>
          </a:prstGeom>
          <a:solidFill>
            <a:schemeClr val="accent1">
              <a:lumMod val="50000"/>
            </a:schemeClr>
          </a:solidFill>
          <a:ln>
            <a:noFill/>
          </a:ln>
          <a:effectLst>
            <a:outerShdw blurRad="203200" dist="50800" dir="5400000" sx="105000" sy="105000" algn="ctr" rotWithShape="0">
              <a:srgbClr val="000000">
                <a:alpha val="3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弦形 9"/>
          <p:cNvSpPr/>
          <p:nvPr/>
        </p:nvSpPr>
        <p:spPr>
          <a:xfrm rot="16200000">
            <a:off x="4323586" y="-398775"/>
            <a:ext cx="533343" cy="797548"/>
          </a:xfrm>
          <a:prstGeom prst="chord">
            <a:avLst>
              <a:gd name="adj1" fmla="val 5375213"/>
              <a:gd name="adj2" fmla="val 1620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1F4E79"/>
              </a:solidFill>
            </a:endParaRPr>
          </a:p>
        </p:txBody>
      </p:sp>
      <p:pic>
        <p:nvPicPr>
          <p:cNvPr id="17" name="图片 16"/>
          <p:cNvPicPr>
            <a:picLocks noChangeAspect="1"/>
          </p:cNvPicPr>
          <p:nvPr/>
        </p:nvPicPr>
        <p:blipFill>
          <a:blip r:embed="rId1" cstate="print">
            <a:lum bright="70000" contrast="-70000"/>
            <a:extLst>
              <a:ext uri="{28A0092B-C50C-407E-A947-70E740481C1C}">
                <a14:useLocalDpi xmlns:a14="http://schemas.microsoft.com/office/drawing/2010/main" val="0"/>
              </a:ext>
            </a:extLst>
          </a:blip>
          <a:stretch>
            <a:fillRect/>
          </a:stretch>
        </p:blipFill>
        <p:spPr>
          <a:xfrm>
            <a:off x="7975600" y="39825"/>
            <a:ext cx="1168400" cy="876300"/>
          </a:xfrm>
          <a:prstGeom prst="rect">
            <a:avLst/>
          </a:prstGeom>
        </p:spPr>
      </p:pic>
      <p:sp>
        <p:nvSpPr>
          <p:cNvPr id="20" name="文本框 19"/>
          <p:cNvSpPr txBox="1"/>
          <p:nvPr/>
        </p:nvSpPr>
        <p:spPr>
          <a:xfrm>
            <a:off x="1516380" y="346710"/>
            <a:ext cx="6160135" cy="460375"/>
          </a:xfrm>
          <a:prstGeom prst="rect">
            <a:avLst/>
          </a:prstGeom>
          <a:noFill/>
        </p:spPr>
        <p:txBody>
          <a:bodyPr wrap="square" rtlCol="0">
            <a:spAutoFit/>
          </a:bodyPr>
          <a:lstStyle/>
          <a:p>
            <a:r>
              <a:rPr lang="zh-CN" altLang="en-US" sz="2400" b="1" dirty="0">
                <a:solidFill>
                  <a:schemeClr val="bg1"/>
                </a:solidFill>
                <a:latin typeface="+mn-ea"/>
              </a:rPr>
              <a:t>武汉大学 </a:t>
            </a:r>
            <a:r>
              <a:rPr lang="en-US" altLang="zh-CN" sz="2400" b="1" dirty="0">
                <a:solidFill>
                  <a:schemeClr val="bg1"/>
                </a:solidFill>
                <a:latin typeface="+mn-ea"/>
              </a:rPr>
              <a:t>· </a:t>
            </a:r>
            <a:r>
              <a:rPr lang="zh-CN" altLang="en-US" sz="2400" b="1" dirty="0">
                <a:solidFill>
                  <a:schemeClr val="bg1"/>
                </a:solidFill>
                <a:latin typeface="+mn-ea"/>
              </a:rPr>
              <a:t>中国营销工程与创新研究中心</a:t>
            </a:r>
            <a:endParaRPr lang="zh-CN" altLang="en-US" sz="2400" b="1" dirty="0">
              <a:solidFill>
                <a:schemeClr val="bg1"/>
              </a:solidFill>
              <a:latin typeface="+mn-ea"/>
            </a:endParaRPr>
          </a:p>
        </p:txBody>
      </p:sp>
      <p:sp>
        <p:nvSpPr>
          <p:cNvPr id="21" name="文本框 20"/>
          <p:cNvSpPr txBox="1"/>
          <p:nvPr/>
        </p:nvSpPr>
        <p:spPr>
          <a:xfrm>
            <a:off x="1700438" y="727798"/>
            <a:ext cx="5791256" cy="261610"/>
          </a:xfrm>
          <a:prstGeom prst="rect">
            <a:avLst/>
          </a:prstGeom>
          <a:noFill/>
        </p:spPr>
        <p:txBody>
          <a:bodyPr wrap="square" rtlCol="0">
            <a:spAutoFit/>
          </a:bodyPr>
          <a:lstStyle/>
          <a:p>
            <a:r>
              <a:rPr lang="en-US" altLang="zh-CN" sz="1100" dirty="0">
                <a:solidFill>
                  <a:schemeClr val="bg1"/>
                </a:solidFill>
              </a:rPr>
              <a:t>RESEARCH CENTER FOR MARKETING ENGINEERING AND INNOVATION OF CHINA </a:t>
            </a:r>
            <a:endParaRPr lang="zh-CN" altLang="en-US" sz="1100" dirty="0">
              <a:solidFill>
                <a:schemeClr val="bg1"/>
              </a:solidFill>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7" name="直接连接符 16"/>
          <p:cNvCxnSpPr/>
          <p:nvPr/>
        </p:nvCxnSpPr>
        <p:spPr>
          <a:xfrm>
            <a:off x="8715375" y="4271962"/>
            <a:ext cx="0" cy="757238"/>
          </a:xfrm>
          <a:prstGeom prst="line">
            <a:avLst/>
          </a:prstGeom>
          <a:ln w="19050">
            <a:solidFill>
              <a:srgbClr val="1F4E79"/>
            </a:solidFill>
          </a:ln>
        </p:spPr>
        <p:style>
          <a:lnRef idx="1">
            <a:schemeClr val="accent1"/>
          </a:lnRef>
          <a:fillRef idx="0">
            <a:schemeClr val="accent1"/>
          </a:fillRef>
          <a:effectRef idx="0">
            <a:schemeClr val="accent1"/>
          </a:effectRef>
          <a:fontRef idx="minor">
            <a:schemeClr val="tx1"/>
          </a:fontRef>
        </p:style>
      </p:cxnSp>
      <p:cxnSp>
        <p:nvCxnSpPr>
          <p:cNvPr id="18" name="直接连接符 17"/>
          <p:cNvCxnSpPr/>
          <p:nvPr/>
        </p:nvCxnSpPr>
        <p:spPr>
          <a:xfrm>
            <a:off x="7467600" y="4893469"/>
            <a:ext cx="1466850" cy="0"/>
          </a:xfrm>
          <a:prstGeom prst="line">
            <a:avLst/>
          </a:prstGeom>
          <a:ln w="19050">
            <a:solidFill>
              <a:srgbClr val="1F4E79"/>
            </a:solidFill>
          </a:ln>
        </p:spPr>
        <p:style>
          <a:lnRef idx="1">
            <a:schemeClr val="accent1"/>
          </a:lnRef>
          <a:fillRef idx="0">
            <a:schemeClr val="accent1"/>
          </a:fillRef>
          <a:effectRef idx="0">
            <a:schemeClr val="accent1"/>
          </a:effectRef>
          <a:fontRef idx="minor">
            <a:schemeClr val="tx1"/>
          </a:fontRef>
        </p:style>
      </p:cxnSp>
      <p:sp>
        <p:nvSpPr>
          <p:cNvPr id="4" name="文本框 3"/>
          <p:cNvSpPr txBox="1"/>
          <p:nvPr/>
        </p:nvSpPr>
        <p:spPr>
          <a:xfrm>
            <a:off x="333715" y="160628"/>
            <a:ext cx="8412351" cy="3923030"/>
          </a:xfrm>
          <a:prstGeom prst="rect">
            <a:avLst/>
          </a:prstGeom>
          <a:noFill/>
        </p:spPr>
        <p:txBody>
          <a:bodyPr wrap="square" rtlCol="0" anchor="t">
            <a:spAutoFit/>
          </a:bodyPr>
          <a:lstStyle/>
          <a:p>
            <a:pPr lvl="0">
              <a:lnSpc>
                <a:spcPct val="150000"/>
              </a:lnSpc>
            </a:pPr>
            <a:r>
              <a:rPr lang="zh-CN" altLang="en-US" b="1" dirty="0">
                <a:solidFill>
                  <a:srgbClr val="5B9BD5">
                    <a:lumMod val="50000"/>
                  </a:srgbClr>
                </a:solidFill>
                <a:latin typeface="微软雅黑" panose="020B0503020204020204" charset="-122"/>
                <a:sym typeface="+mn-ea"/>
              </a:rPr>
              <a:t>研究方法</a:t>
            </a:r>
            <a:endParaRPr lang="en-US" altLang="zh-CN" sz="1600" kern="100" dirty="0">
              <a:latin typeface="+mn-ea"/>
              <a:cs typeface="Times New Roman" panose="02020603050405020304" pitchFamily="18" charset="0"/>
              <a:sym typeface="+mn-ea"/>
            </a:endParaRPr>
          </a:p>
          <a:p>
            <a:pPr marL="285750" indent="-285750" algn="just">
              <a:lnSpc>
                <a:spcPct val="150000"/>
              </a:lnSpc>
              <a:buFont typeface="Arial" panose="020B0604020202020204" pitchFamily="34" charset="0"/>
              <a:buChar char="•"/>
            </a:pPr>
            <a:r>
              <a:rPr lang="en-US" altLang="zh-CN" sz="1400" kern="100" dirty="0">
                <a:latin typeface="+mn-ea"/>
                <a:cs typeface="Times New Roman" panose="02020603050405020304" pitchFamily="18" charset="0"/>
                <a:sym typeface="+mn-ea"/>
              </a:rPr>
              <a:t>4</a:t>
            </a:r>
            <a:r>
              <a:rPr lang="zh-CN" altLang="en-US" sz="1400" kern="100" dirty="0">
                <a:latin typeface="+mn-ea"/>
                <a:cs typeface="Times New Roman" panose="02020603050405020304" pitchFamily="18" charset="0"/>
                <a:sym typeface="+mn-ea"/>
              </a:rPr>
              <a:t>个实验（包括</a:t>
            </a:r>
            <a:r>
              <a:rPr lang="en-US" altLang="zh-CN" sz="1400" kern="100" dirty="0">
                <a:latin typeface="+mn-ea"/>
                <a:cs typeface="Times New Roman" panose="02020603050405020304" pitchFamily="18" charset="0"/>
                <a:sym typeface="+mn-ea"/>
              </a:rPr>
              <a:t>2</a:t>
            </a:r>
            <a:r>
              <a:rPr lang="zh-CN" altLang="en-US" sz="1400" kern="100" dirty="0">
                <a:latin typeface="+mn-ea"/>
                <a:cs typeface="Times New Roman" panose="02020603050405020304" pitchFamily="18" charset="0"/>
                <a:sym typeface="+mn-ea"/>
              </a:rPr>
              <a:t>个田野实验，数据分别来自</a:t>
            </a:r>
            <a:r>
              <a:rPr lang="en-US" altLang="zh-CN" sz="1400" kern="100" dirty="0">
                <a:latin typeface="+mn-ea"/>
                <a:cs typeface="Times New Roman" panose="02020603050405020304" pitchFamily="18" charset="0"/>
                <a:sym typeface="+mn-ea"/>
              </a:rPr>
              <a:t>Airbnb</a:t>
            </a:r>
            <a:r>
              <a:rPr lang="zh-CN" altLang="en-US" sz="1400" kern="100" dirty="0">
                <a:latin typeface="+mn-ea"/>
                <a:cs typeface="Times New Roman" panose="02020603050405020304" pitchFamily="18" charset="0"/>
                <a:sym typeface="+mn-ea"/>
              </a:rPr>
              <a:t>和</a:t>
            </a:r>
            <a:r>
              <a:rPr lang="en-US" altLang="zh-CN" sz="1400" kern="100" dirty="0">
                <a:latin typeface="+mn-ea"/>
                <a:cs typeface="Times New Roman" panose="02020603050405020304" pitchFamily="18" charset="0"/>
                <a:sym typeface="+mn-ea"/>
              </a:rPr>
              <a:t>5miles</a:t>
            </a:r>
            <a:r>
              <a:rPr lang="zh-CN" altLang="en-US" sz="1400" kern="100" dirty="0">
                <a:latin typeface="+mn-ea"/>
                <a:cs typeface="Times New Roman" panose="02020603050405020304" pitchFamily="18" charset="0"/>
                <a:sym typeface="+mn-ea"/>
              </a:rPr>
              <a:t>）</a:t>
            </a:r>
            <a:endParaRPr lang="zh-CN" altLang="en-US" sz="1400" kern="100" dirty="0">
              <a:latin typeface="+mn-ea"/>
              <a:cs typeface="Times New Roman" panose="02020603050405020304" pitchFamily="18" charset="0"/>
              <a:sym typeface="+mn-ea"/>
            </a:endParaRPr>
          </a:p>
          <a:p>
            <a:pPr marL="285750" indent="-285750" algn="just">
              <a:lnSpc>
                <a:spcPct val="150000"/>
              </a:lnSpc>
              <a:buFont typeface="Arial" panose="020B0604020202020204" pitchFamily="34" charset="0"/>
              <a:buChar char="•"/>
            </a:pPr>
            <a:r>
              <a:rPr lang="zh-CN" altLang="en-US" sz="1400" kern="100" dirty="0">
                <a:latin typeface="+mn-ea"/>
                <a:cs typeface="Times New Roman" panose="02020603050405020304" pitchFamily="18" charset="0"/>
                <a:sym typeface="+mn-ea"/>
              </a:rPr>
              <a:t>使用随机森林训练模型自动判定图像吸引力</a:t>
            </a:r>
            <a:endParaRPr lang="en-US" altLang="zh-CN" sz="1400" kern="100" dirty="0">
              <a:latin typeface="+mn-ea"/>
              <a:cs typeface="Times New Roman" panose="02020603050405020304" pitchFamily="18" charset="0"/>
              <a:sym typeface="+mn-ea"/>
            </a:endParaRPr>
          </a:p>
          <a:p>
            <a:pPr marL="285750" indent="-285750" algn="just">
              <a:lnSpc>
                <a:spcPct val="150000"/>
              </a:lnSpc>
              <a:buFont typeface="Arial" panose="020B0604020202020204" pitchFamily="34" charset="0"/>
              <a:buChar char="•"/>
            </a:pPr>
            <a:r>
              <a:rPr lang="zh-CN" altLang="en-US" sz="1400" kern="100" dirty="0">
                <a:latin typeface="+mn-ea"/>
                <a:cs typeface="Times New Roman" panose="02020603050405020304" pitchFamily="18" charset="0"/>
                <a:sym typeface="+mn-ea"/>
              </a:rPr>
              <a:t>使用比例风险模型，生存分析，模拟外推法（simulation extrapolation method）等计算二手数据</a:t>
            </a:r>
            <a:endParaRPr lang="en-US" altLang="zh-CN" sz="1400" kern="100" dirty="0">
              <a:latin typeface="+mn-ea"/>
              <a:cs typeface="Times New Roman" panose="02020603050405020304" pitchFamily="18" charset="0"/>
              <a:sym typeface="+mn-ea"/>
            </a:endParaRPr>
          </a:p>
          <a:p>
            <a:pPr marL="285750" indent="-285750" algn="just">
              <a:lnSpc>
                <a:spcPct val="150000"/>
              </a:lnSpc>
              <a:buFont typeface="Arial" panose="020B0604020202020204" pitchFamily="34" charset="0"/>
              <a:buChar char="•"/>
            </a:pPr>
            <a:endParaRPr lang="en-US" altLang="zh-CN" kern="100" dirty="0">
              <a:latin typeface="+mn-ea"/>
              <a:cs typeface="Times New Roman" panose="02020603050405020304" pitchFamily="18" charset="0"/>
              <a:sym typeface="+mn-ea"/>
            </a:endParaRPr>
          </a:p>
          <a:p>
            <a:pPr algn="just">
              <a:lnSpc>
                <a:spcPct val="150000"/>
              </a:lnSpc>
            </a:pPr>
            <a:r>
              <a:rPr lang="zh-CN" altLang="en-US" b="1" dirty="0">
                <a:solidFill>
                  <a:schemeClr val="accent1">
                    <a:lumMod val="50000"/>
                  </a:schemeClr>
                </a:solidFill>
                <a:latin typeface="+mj-ea"/>
                <a:sym typeface="+mn-ea"/>
              </a:rPr>
              <a:t>研究结论</a:t>
            </a:r>
            <a:endParaRPr lang="en-US" altLang="zh-CN" kern="100" dirty="0">
              <a:latin typeface="等线" panose="02010600030101010101" pitchFamily="2" charset="-122"/>
              <a:ea typeface="等线" panose="02010600030101010101" pitchFamily="2" charset="-122"/>
              <a:cs typeface="Times New Roman" panose="02020603050405020304" pitchFamily="18" charset="0"/>
              <a:sym typeface="+mn-ea"/>
            </a:endParaRPr>
          </a:p>
          <a:p>
            <a:pPr marL="285750" indent="-285750" algn="just">
              <a:lnSpc>
                <a:spcPct val="150000"/>
              </a:lnSpc>
              <a:buFont typeface="Arial" panose="020B0604020202020204" pitchFamily="34" charset="0"/>
              <a:buChar char="•"/>
            </a:pPr>
            <a:r>
              <a:rPr sz="1400" kern="100" dirty="0">
                <a:latin typeface="+mn-ea"/>
                <a:cs typeface="Times New Roman" panose="02020603050405020304" pitchFamily="18" charset="0"/>
                <a:sym typeface="+mn-ea"/>
              </a:rPr>
              <a:t>颜值和产品销量之间存在</a:t>
            </a:r>
            <a:r>
              <a:rPr lang="en-US" sz="1400" kern="100" dirty="0">
                <a:latin typeface="+mn-ea"/>
                <a:cs typeface="Times New Roman" panose="02020603050405020304" pitchFamily="18" charset="0"/>
                <a:sym typeface="+mn-ea"/>
              </a:rPr>
              <a:t>U</a:t>
            </a:r>
            <a:r>
              <a:rPr sz="1400" kern="100" dirty="0">
                <a:latin typeface="+mn-ea"/>
                <a:cs typeface="Times New Roman" panose="02020603050405020304" pitchFamily="18" charset="0"/>
                <a:sym typeface="+mn-ea"/>
              </a:rPr>
              <a:t>型关系(</a:t>
            </a:r>
            <a:r>
              <a:rPr lang="zh-CN" sz="1400" kern="100" dirty="0">
                <a:latin typeface="+mn-ea"/>
                <a:cs typeface="Times New Roman" panose="02020603050405020304" pitchFamily="18" charset="0"/>
                <a:sym typeface="+mn-ea"/>
              </a:rPr>
              <a:t>即，</a:t>
            </a:r>
            <a:r>
              <a:rPr sz="1400" kern="100" dirty="0">
                <a:latin typeface="+mn-ea"/>
                <a:cs typeface="Times New Roman" panose="02020603050405020304" pitchFamily="18" charset="0"/>
                <a:sym typeface="+mn-ea"/>
              </a:rPr>
              <a:t>美丑</a:t>
            </a:r>
            <a:r>
              <a:rPr lang="zh-CN" sz="1400" kern="100" dirty="0">
                <a:latin typeface="+mn-ea"/>
                <a:cs typeface="Times New Roman" panose="02020603050405020304" pitchFamily="18" charset="0"/>
                <a:sym typeface="+mn-ea"/>
              </a:rPr>
              <a:t>皆可</a:t>
            </a:r>
            <a:r>
              <a:rPr sz="1400" kern="100" dirty="0">
                <a:latin typeface="+mn-ea"/>
                <a:cs typeface="Times New Roman" panose="02020603050405020304" pitchFamily="18" charset="0"/>
                <a:sym typeface="+mn-ea"/>
              </a:rPr>
              <a:t>溢价</a:t>
            </a:r>
            <a:r>
              <a:rPr lang="zh-CN" sz="1400" kern="100" dirty="0">
                <a:latin typeface="+mn-ea"/>
                <a:cs typeface="Times New Roman" panose="02020603050405020304" pitchFamily="18" charset="0"/>
                <a:sym typeface="+mn-ea"/>
              </a:rPr>
              <a:t>，唯对平庸有</a:t>
            </a:r>
            <a:r>
              <a:rPr sz="1400" kern="100" dirty="0">
                <a:latin typeface="+mn-ea"/>
                <a:cs typeface="Times New Roman" panose="02020603050405020304" pitchFamily="18" charset="0"/>
                <a:sym typeface="+mn-ea"/>
              </a:rPr>
              <a:t>惩罚)。</a:t>
            </a:r>
            <a:endParaRPr sz="1400" kern="100" dirty="0">
              <a:latin typeface="+mn-ea"/>
              <a:cs typeface="Times New Roman" panose="02020603050405020304" pitchFamily="18" charset="0"/>
              <a:sym typeface="+mn-ea"/>
            </a:endParaRPr>
          </a:p>
          <a:p>
            <a:pPr marL="285750" indent="-285750" algn="just">
              <a:lnSpc>
                <a:spcPct val="150000"/>
              </a:lnSpc>
              <a:buFont typeface="Arial" panose="020B0604020202020204" pitchFamily="34" charset="0"/>
              <a:buChar char="•"/>
            </a:pPr>
            <a:r>
              <a:rPr lang="zh-CN" altLang="en-US" sz="1400" kern="100" dirty="0">
                <a:latin typeface="+mn-ea"/>
                <a:cs typeface="Times New Roman" panose="02020603050405020304" pitchFamily="18" charset="0"/>
                <a:sym typeface="+mn-ea"/>
              </a:rPr>
              <a:t>颜值高的卖家因为他们被感知的社交能力（</a:t>
            </a:r>
            <a:r>
              <a:rPr lang="en-US" altLang="zh-CN" sz="1400" kern="100" dirty="0">
                <a:latin typeface="+mn-ea"/>
                <a:cs typeface="Times New Roman" panose="02020603050405020304" pitchFamily="18" charset="0"/>
                <a:sym typeface="+mn-ea"/>
              </a:rPr>
              <a:t>sociability</a:t>
            </a:r>
            <a:r>
              <a:rPr lang="zh-CN" altLang="en-US" sz="1400" kern="100" dirty="0">
                <a:latin typeface="+mn-ea"/>
                <a:cs typeface="Times New Roman" panose="02020603050405020304" pitchFamily="18" charset="0"/>
                <a:sym typeface="+mn-ea"/>
              </a:rPr>
              <a:t>）和工作能力（</a:t>
            </a:r>
            <a:r>
              <a:rPr lang="en-US" altLang="zh-CN" sz="1400" kern="100" dirty="0">
                <a:latin typeface="+mn-ea"/>
                <a:cs typeface="Times New Roman" panose="02020603050405020304" pitchFamily="18" charset="0"/>
                <a:sym typeface="+mn-ea"/>
              </a:rPr>
              <a:t>competence</a:t>
            </a:r>
            <a:r>
              <a:rPr lang="zh-CN" altLang="en-US" sz="1400" kern="100" dirty="0">
                <a:latin typeface="+mn-ea"/>
                <a:cs typeface="Times New Roman" panose="02020603050405020304" pitchFamily="18" charset="0"/>
                <a:sym typeface="+mn-ea"/>
              </a:rPr>
              <a:t>）而拥有更高的信息来源可信度，而颜值低的卖家则因为他们的工作能力而被认为更可信。</a:t>
            </a:r>
            <a:endParaRPr lang="zh-CN" altLang="en-US" sz="1400" kern="100" dirty="0">
              <a:latin typeface="+mn-ea"/>
              <a:cs typeface="Times New Roman" panose="02020603050405020304" pitchFamily="18" charset="0"/>
              <a:sym typeface="+mn-ea"/>
            </a:endParaRPr>
          </a:p>
          <a:p>
            <a:pPr marL="285750" indent="-285750" algn="just">
              <a:lnSpc>
                <a:spcPct val="150000"/>
              </a:lnSpc>
              <a:buFont typeface="Arial" panose="020B0604020202020204" pitchFamily="34" charset="0"/>
              <a:buChar char="•"/>
            </a:pPr>
            <a:r>
              <a:rPr lang="zh-CN" altLang="en-US" sz="1400" kern="100" dirty="0">
                <a:latin typeface="+mn-ea"/>
                <a:cs typeface="Times New Roman" panose="02020603050405020304" pitchFamily="18" charset="0"/>
                <a:sym typeface="+mn-ea"/>
              </a:rPr>
              <a:t>颜值高的优势</a:t>
            </a:r>
            <a:r>
              <a:rPr lang="en-US" altLang="zh-CN" sz="1400" kern="100" dirty="0">
                <a:latin typeface="+mn-ea"/>
                <a:cs typeface="Times New Roman" panose="02020603050405020304" pitchFamily="18" charset="0"/>
                <a:sym typeface="+mn-ea"/>
              </a:rPr>
              <a:t>在与外表相关的产品上</a:t>
            </a:r>
            <a:r>
              <a:rPr lang="zh-CN" altLang="en-US" sz="1400" kern="100" dirty="0">
                <a:latin typeface="+mn-ea"/>
                <a:cs typeface="Times New Roman" panose="02020603050405020304" pitchFamily="18" charset="0"/>
                <a:sym typeface="+mn-ea"/>
              </a:rPr>
              <a:t>（</a:t>
            </a:r>
            <a:r>
              <a:rPr lang="en-US" altLang="zh-CN" sz="1400" kern="100" dirty="0">
                <a:latin typeface="+mn-ea"/>
                <a:cs typeface="Times New Roman" panose="02020603050405020304" pitchFamily="18" charset="0"/>
                <a:sym typeface="+mn-ea"/>
              </a:rPr>
              <a:t>“</a:t>
            </a:r>
            <a:r>
              <a:rPr lang="zh-CN" altLang="en-US" sz="1400" kern="100" dirty="0">
                <a:latin typeface="+mn-ea"/>
                <a:cs typeface="Times New Roman" panose="02020603050405020304" pitchFamily="18" charset="0"/>
                <a:sym typeface="+mn-ea"/>
              </a:rPr>
              <a:t>让你变得更美丽</a:t>
            </a:r>
            <a:r>
              <a:rPr lang="en-US" altLang="zh-CN" sz="1400" kern="100" dirty="0">
                <a:latin typeface="+mn-ea"/>
                <a:cs typeface="Times New Roman" panose="02020603050405020304" pitchFamily="18" charset="0"/>
                <a:sym typeface="+mn-ea"/>
              </a:rPr>
              <a:t>”</a:t>
            </a:r>
            <a:r>
              <a:rPr lang="zh-CN" altLang="en-US" sz="1400" kern="100" dirty="0">
                <a:latin typeface="+mn-ea"/>
                <a:cs typeface="Times New Roman" panose="02020603050405020304" pitchFamily="18" charset="0"/>
                <a:sym typeface="+mn-ea"/>
              </a:rPr>
              <a:t>）</a:t>
            </a:r>
            <a:r>
              <a:rPr lang="en-US" altLang="zh-CN" sz="1400" kern="100" dirty="0">
                <a:latin typeface="+mn-ea"/>
                <a:cs typeface="Times New Roman" panose="02020603050405020304" pitchFamily="18" charset="0"/>
                <a:sym typeface="+mn-ea"/>
              </a:rPr>
              <a:t>表现得很明显，而</a:t>
            </a:r>
            <a:r>
              <a:rPr lang="zh-CN" altLang="en-US" sz="1400" kern="100" dirty="0">
                <a:latin typeface="+mn-ea"/>
                <a:cs typeface="Times New Roman" panose="02020603050405020304" pitchFamily="18" charset="0"/>
                <a:sym typeface="+mn-ea"/>
              </a:rPr>
              <a:t>颜值低的优势</a:t>
            </a:r>
            <a:r>
              <a:rPr lang="en-US" altLang="zh-CN" sz="1400" kern="100" dirty="0">
                <a:latin typeface="+mn-ea"/>
                <a:cs typeface="Times New Roman" panose="02020603050405020304" pitchFamily="18" charset="0"/>
                <a:sym typeface="+mn-ea"/>
              </a:rPr>
              <a:t>在与专业相关的产品</a:t>
            </a:r>
            <a:r>
              <a:rPr lang="zh-CN" altLang="en-US" sz="1400" kern="100" dirty="0">
                <a:latin typeface="+mn-ea"/>
                <a:cs typeface="Times New Roman" panose="02020603050405020304" pitchFamily="18" charset="0"/>
                <a:sym typeface="+mn-ea"/>
              </a:rPr>
              <a:t>（</a:t>
            </a:r>
            <a:r>
              <a:rPr lang="en-US" altLang="zh-CN" sz="1400" kern="100" dirty="0">
                <a:latin typeface="+mn-ea"/>
                <a:cs typeface="Times New Roman" panose="02020603050405020304" pitchFamily="18" charset="0"/>
                <a:sym typeface="+mn-ea"/>
              </a:rPr>
              <a:t>“</a:t>
            </a:r>
            <a:r>
              <a:rPr lang="zh-CN" altLang="en-US" sz="1400" kern="100" dirty="0">
                <a:latin typeface="+mn-ea"/>
                <a:cs typeface="Times New Roman" panose="02020603050405020304" pitchFamily="18" charset="0"/>
                <a:sym typeface="+mn-ea"/>
              </a:rPr>
              <a:t>让你变得更健康</a:t>
            </a:r>
            <a:r>
              <a:rPr lang="en-US" altLang="zh-CN" sz="1400" kern="100" dirty="0">
                <a:latin typeface="+mn-ea"/>
                <a:cs typeface="Times New Roman" panose="02020603050405020304" pitchFamily="18" charset="0"/>
                <a:sym typeface="+mn-ea"/>
              </a:rPr>
              <a:t>”</a:t>
            </a:r>
            <a:r>
              <a:rPr lang="zh-CN" altLang="en-US" sz="1400" kern="100" dirty="0">
                <a:latin typeface="+mn-ea"/>
                <a:cs typeface="Times New Roman" panose="02020603050405020304" pitchFamily="18" charset="0"/>
                <a:sym typeface="+mn-ea"/>
              </a:rPr>
              <a:t>）</a:t>
            </a:r>
            <a:r>
              <a:rPr lang="en-US" altLang="zh-CN" sz="1400" kern="100" dirty="0">
                <a:latin typeface="+mn-ea"/>
                <a:cs typeface="Times New Roman" panose="02020603050405020304" pitchFamily="18" charset="0"/>
                <a:sym typeface="+mn-ea"/>
              </a:rPr>
              <a:t>和女性消费者对男性卖家的评估上表现得更明显。</a:t>
            </a:r>
            <a:endParaRPr lang="en-US" altLang="zh-CN" sz="1400" kern="100" dirty="0">
              <a:latin typeface="+mn-ea"/>
              <a:cs typeface="Times New Roman" panose="02020603050405020304" pitchFamily="18" charset="0"/>
              <a:sym typeface="+mn-ea"/>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219200" y="401239"/>
            <a:ext cx="133350" cy="456011"/>
          </a:xfrm>
          <a:prstGeom prst="rect">
            <a:avLst/>
          </a:prstGeom>
          <a:solidFill>
            <a:srgbClr val="1F4E79"/>
          </a:solidFill>
          <a:ln>
            <a:noFill/>
          </a:ln>
          <a:effectLst>
            <a:outerShdw blurRad="203200" dist="50800" dir="5400000" sx="105000" sy="105000" algn="ctr" rotWithShape="0">
              <a:srgbClr val="000000">
                <a:alpha val="3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Microsoft YaHei UI" panose="020B0503020204020204" charset="-122"/>
              <a:ea typeface="微软雅黑" panose="020B0503020204020204" charset="-122"/>
              <a:cs typeface="+mn-cs"/>
            </a:endParaRPr>
          </a:p>
        </p:txBody>
      </p:sp>
      <p:sp>
        <p:nvSpPr>
          <p:cNvPr id="3" name="矩形 2"/>
          <p:cNvSpPr/>
          <p:nvPr/>
        </p:nvSpPr>
        <p:spPr>
          <a:xfrm>
            <a:off x="1457324" y="534252"/>
            <a:ext cx="133350" cy="322999"/>
          </a:xfrm>
          <a:prstGeom prst="rect">
            <a:avLst/>
          </a:prstGeom>
          <a:solidFill>
            <a:srgbClr val="1F4E79"/>
          </a:solidFill>
          <a:ln>
            <a:noFill/>
          </a:ln>
          <a:effectLst>
            <a:outerShdw blurRad="203200" dist="50800" dir="5400000" sx="105000" sy="105000" algn="ctr" rotWithShape="0">
              <a:srgbClr val="000000">
                <a:alpha val="3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Microsoft YaHei UI" panose="020B0503020204020204" charset="-122"/>
              <a:ea typeface="微软雅黑" panose="020B0503020204020204" charset="-122"/>
              <a:cs typeface="+mn-cs"/>
            </a:endParaRPr>
          </a:p>
        </p:txBody>
      </p:sp>
      <p:sp>
        <p:nvSpPr>
          <p:cNvPr id="4" name="文本框 3"/>
          <p:cNvSpPr txBox="1"/>
          <p:nvPr/>
        </p:nvSpPr>
        <p:spPr>
          <a:xfrm>
            <a:off x="1590446" y="146230"/>
            <a:ext cx="3022890" cy="830997"/>
          </a:xfrm>
          <a:prstGeom prst="rect">
            <a:avLst/>
          </a:prstGeom>
          <a:noFill/>
        </p:spPr>
        <p:txBody>
          <a:bodyPr wrap="square" rtlCol="0">
            <a:spAutoFit/>
          </a:bodyPr>
          <a:lstStyle>
            <a:defPPr>
              <a:defRPr lang="zh-CN"/>
            </a:defPPr>
            <a:lvl1pPr algn="ctr">
              <a:defRPr sz="5400">
                <a:solidFill>
                  <a:srgbClr val="1F4E79"/>
                </a:solidFill>
                <a:effectLst>
                  <a:outerShdw blurRad="50800" dist="38100" dir="2700000" algn="tl" rotWithShape="0">
                    <a:prstClr val="black">
                      <a:alpha val="66000"/>
                    </a:prstClr>
                  </a:outerShdw>
                </a:effectLst>
                <a:latin typeface="方正粗宋简体" panose="03000509000000000000" pitchFamily="65" charset="-122"/>
                <a:ea typeface="方正粗宋简体" panose="03000509000000000000" pitchFamily="65" charset="-122"/>
              </a:defRPr>
            </a:lvl1p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en-US" altLang="zh-CN" sz="4800" b="0" i="0" u="none" strike="noStrike" kern="1200" cap="none" spc="0" normalizeH="0" baseline="0" noProof="0" dirty="0">
                <a:ln>
                  <a:noFill/>
                </a:ln>
                <a:solidFill>
                  <a:srgbClr val="1F4E79"/>
                </a:solidFill>
                <a:effectLst>
                  <a:outerShdw blurRad="50800" dist="38100" dir="2700000" algn="tl" rotWithShape="0">
                    <a:prstClr val="black">
                      <a:alpha val="66000"/>
                    </a:prstClr>
                  </a:outerShdw>
                </a:effectLst>
                <a:uLnTx/>
                <a:uFillTx/>
                <a:latin typeface="Times New Roman" panose="02020603050405020304" pitchFamily="18" charset="0"/>
                <a:cs typeface="Times New Roman" panose="02020603050405020304" pitchFamily="18" charset="0"/>
              </a:rPr>
              <a:t>Contents</a:t>
            </a:r>
            <a:endParaRPr kumimoji="0" lang="zh-CN" altLang="en-US" sz="4800" b="0" i="0" u="none" strike="noStrike" kern="1200" cap="none" spc="0" normalizeH="0" baseline="0" noProof="0" dirty="0">
              <a:ln>
                <a:noFill/>
              </a:ln>
              <a:solidFill>
                <a:srgbClr val="1F4E79"/>
              </a:solidFill>
              <a:effectLst>
                <a:outerShdw blurRad="50800" dist="38100" dir="2700000" algn="tl" rotWithShape="0">
                  <a:prstClr val="black">
                    <a:alpha val="66000"/>
                  </a:prstClr>
                </a:outerShdw>
              </a:effectLst>
              <a:uLnTx/>
              <a:uFillTx/>
              <a:latin typeface="Times New Roman" panose="02020603050405020304" pitchFamily="18" charset="0"/>
              <a:cs typeface="Times New Roman" panose="02020603050405020304" pitchFamily="18" charset="0"/>
            </a:endParaRPr>
          </a:p>
        </p:txBody>
      </p:sp>
      <p:cxnSp>
        <p:nvCxnSpPr>
          <p:cNvPr id="17" name="直接连接符 16"/>
          <p:cNvCxnSpPr/>
          <p:nvPr/>
        </p:nvCxnSpPr>
        <p:spPr>
          <a:xfrm>
            <a:off x="8715375" y="4271962"/>
            <a:ext cx="0" cy="757238"/>
          </a:xfrm>
          <a:prstGeom prst="line">
            <a:avLst/>
          </a:prstGeom>
          <a:ln w="19050">
            <a:solidFill>
              <a:srgbClr val="1F4E79"/>
            </a:solidFill>
          </a:ln>
        </p:spPr>
        <p:style>
          <a:lnRef idx="1">
            <a:schemeClr val="accent1"/>
          </a:lnRef>
          <a:fillRef idx="0">
            <a:schemeClr val="accent1"/>
          </a:fillRef>
          <a:effectRef idx="0">
            <a:schemeClr val="accent1"/>
          </a:effectRef>
          <a:fontRef idx="minor">
            <a:schemeClr val="tx1"/>
          </a:fontRef>
        </p:style>
      </p:cxnSp>
      <p:cxnSp>
        <p:nvCxnSpPr>
          <p:cNvPr id="18" name="直接连接符 17"/>
          <p:cNvCxnSpPr/>
          <p:nvPr/>
        </p:nvCxnSpPr>
        <p:spPr>
          <a:xfrm>
            <a:off x="7467600" y="4893469"/>
            <a:ext cx="1466850" cy="0"/>
          </a:xfrm>
          <a:prstGeom prst="line">
            <a:avLst/>
          </a:prstGeom>
          <a:ln w="19050">
            <a:solidFill>
              <a:srgbClr val="1F4E79"/>
            </a:solidFill>
          </a:ln>
        </p:spPr>
        <p:style>
          <a:lnRef idx="1">
            <a:schemeClr val="accent1"/>
          </a:lnRef>
          <a:fillRef idx="0">
            <a:schemeClr val="accent1"/>
          </a:fillRef>
          <a:effectRef idx="0">
            <a:schemeClr val="accent1"/>
          </a:effectRef>
          <a:fontRef idx="minor">
            <a:schemeClr val="tx1"/>
          </a:fontRef>
        </p:style>
      </p:cxnSp>
      <p:sp>
        <p:nvSpPr>
          <p:cNvPr id="19" name="矩形 18"/>
          <p:cNvSpPr/>
          <p:nvPr/>
        </p:nvSpPr>
        <p:spPr>
          <a:xfrm>
            <a:off x="0" y="401239"/>
            <a:ext cx="1114426" cy="456011"/>
          </a:xfrm>
          <a:prstGeom prst="rect">
            <a:avLst/>
          </a:prstGeom>
          <a:solidFill>
            <a:srgbClr val="1F4E79"/>
          </a:solidFill>
          <a:ln>
            <a:noFill/>
          </a:ln>
          <a:effectLst>
            <a:outerShdw blurRad="203200" dist="50800" dir="5400000" sx="105000" sy="105000" algn="ctr" rotWithShape="0">
              <a:srgbClr val="000000">
                <a:alpha val="3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Microsoft YaHei UI" panose="020B0503020204020204" charset="-122"/>
              <a:ea typeface="微软雅黑" panose="020B0503020204020204" charset="-122"/>
              <a:cs typeface="+mn-cs"/>
            </a:endParaRPr>
          </a:p>
        </p:txBody>
      </p:sp>
      <p:sp>
        <p:nvSpPr>
          <p:cNvPr id="14" name="文本框 13"/>
          <p:cNvSpPr txBox="1"/>
          <p:nvPr/>
        </p:nvSpPr>
        <p:spPr>
          <a:xfrm>
            <a:off x="1982429" y="1598395"/>
            <a:ext cx="5715948" cy="2306955"/>
          </a:xfrm>
          <a:prstGeom prst="rect">
            <a:avLst/>
          </a:prstGeom>
          <a:noFill/>
        </p:spPr>
        <p:txBody>
          <a:bodyPr wrap="square" rtlCol="0">
            <a:spAutoFit/>
          </a:bodyPr>
          <a:lstStyle/>
          <a:p>
            <a:pPr marL="457200" indent="-457200">
              <a:lnSpc>
                <a:spcPct val="150000"/>
              </a:lnSpc>
              <a:buAutoNum type="arabicPeriod"/>
            </a:pPr>
            <a:r>
              <a:rPr lang="en-US" altLang="zh-CN" sz="2400" i="1" dirty="0">
                <a:latin typeface="Times New Roman" panose="02020603050405020304" pitchFamily="18" charset="0"/>
                <a:cs typeface="Times New Roman" panose="02020603050405020304" pitchFamily="18" charset="0"/>
              </a:rPr>
              <a:t>Introduction</a:t>
            </a:r>
            <a:endParaRPr lang="en-US" altLang="zh-CN" sz="2400" i="1" dirty="0">
              <a:latin typeface="Times New Roman" panose="02020603050405020304" pitchFamily="18" charset="0"/>
              <a:cs typeface="Times New Roman" panose="02020603050405020304" pitchFamily="18" charset="0"/>
            </a:endParaRPr>
          </a:p>
          <a:p>
            <a:pPr marL="457200" indent="-457200">
              <a:lnSpc>
                <a:spcPct val="150000"/>
              </a:lnSpc>
              <a:buAutoNum type="arabicPeriod"/>
            </a:pPr>
            <a:r>
              <a:rPr lang="en-US" altLang="zh-CN" sz="2400" i="1" dirty="0">
                <a:latin typeface="Times New Roman" panose="02020603050405020304" pitchFamily="18" charset="0"/>
                <a:cs typeface="Times New Roman" panose="02020603050405020304" pitchFamily="18" charset="0"/>
              </a:rPr>
              <a:t>Theoretical Background and Hypothesis</a:t>
            </a:r>
            <a:endParaRPr lang="en-US" altLang="zh-CN" sz="2400" i="1" dirty="0">
              <a:latin typeface="Times New Roman" panose="02020603050405020304" pitchFamily="18" charset="0"/>
              <a:cs typeface="Times New Roman" panose="02020603050405020304" pitchFamily="18" charset="0"/>
            </a:endParaRPr>
          </a:p>
          <a:p>
            <a:pPr marL="457200" indent="-457200">
              <a:lnSpc>
                <a:spcPct val="150000"/>
              </a:lnSpc>
              <a:buAutoNum type="arabicPeriod"/>
            </a:pPr>
            <a:r>
              <a:rPr lang="en-US" altLang="zh-CN" sz="2400" i="1" dirty="0">
                <a:latin typeface="Times New Roman" panose="02020603050405020304" pitchFamily="18" charset="0"/>
                <a:cs typeface="Times New Roman" panose="02020603050405020304" pitchFamily="18" charset="0"/>
              </a:rPr>
              <a:t>Study and Results</a:t>
            </a:r>
            <a:endParaRPr lang="en-US" altLang="zh-CN" sz="2400" i="1" dirty="0">
              <a:latin typeface="Times New Roman" panose="02020603050405020304" pitchFamily="18" charset="0"/>
              <a:cs typeface="Times New Roman" panose="02020603050405020304" pitchFamily="18" charset="0"/>
            </a:endParaRPr>
          </a:p>
          <a:p>
            <a:pPr marL="457200" indent="-457200">
              <a:lnSpc>
                <a:spcPct val="150000"/>
              </a:lnSpc>
              <a:buAutoNum type="arabicPeriod" startAt="4"/>
            </a:pPr>
            <a:r>
              <a:rPr lang="en-US" altLang="zh-CN" sz="2400" i="1" dirty="0">
                <a:latin typeface="Times New Roman" panose="02020603050405020304" pitchFamily="18" charset="0"/>
                <a:cs typeface="Times New Roman" panose="02020603050405020304" pitchFamily="18" charset="0"/>
              </a:rPr>
              <a:t>General Discussion</a:t>
            </a:r>
            <a:endParaRPr lang="en-US" altLang="zh-CN" sz="2400" i="1" dirty="0">
              <a:latin typeface="Times New Roman" panose="02020603050405020304" pitchFamily="18" charset="0"/>
              <a:cs typeface="Times New Roman" panose="02020603050405020304" pitchFamily="18"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2" y="0"/>
            <a:ext cx="9144002" cy="573528"/>
          </a:xfrm>
          <a:prstGeom prst="rect">
            <a:avLst/>
          </a:prstGeom>
          <a:solidFill>
            <a:srgbClr val="1F4E79"/>
          </a:solidFill>
          <a:ln>
            <a:noFill/>
          </a:ln>
          <a:effectLst>
            <a:outerShdw blurRad="203200" dist="50800" dir="5400000" sx="105000" sy="105000" algn="ctr" rotWithShape="0">
              <a:srgbClr val="000000">
                <a:alpha val="3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任意多边形 2"/>
          <p:cNvSpPr/>
          <p:nvPr/>
        </p:nvSpPr>
        <p:spPr>
          <a:xfrm>
            <a:off x="-5327" y="109812"/>
            <a:ext cx="587288" cy="353906"/>
          </a:xfrm>
          <a:custGeom>
            <a:avLst/>
            <a:gdLst>
              <a:gd name="connsiteX0" fmla="*/ 0 w 710619"/>
              <a:gd name="connsiteY0" fmla="*/ 0 h 570968"/>
              <a:gd name="connsiteX1" fmla="*/ 425135 w 710619"/>
              <a:gd name="connsiteY1" fmla="*/ 0 h 570968"/>
              <a:gd name="connsiteX2" fmla="*/ 710619 w 710619"/>
              <a:gd name="connsiteY2" fmla="*/ 285484 h 570968"/>
              <a:gd name="connsiteX3" fmla="*/ 425135 w 710619"/>
              <a:gd name="connsiteY3" fmla="*/ 570968 h 570968"/>
              <a:gd name="connsiteX4" fmla="*/ 0 w 710619"/>
              <a:gd name="connsiteY4" fmla="*/ 570968 h 5709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10619" h="570968">
                <a:moveTo>
                  <a:pt x="0" y="0"/>
                </a:moveTo>
                <a:lnTo>
                  <a:pt x="425135" y="0"/>
                </a:lnTo>
                <a:lnTo>
                  <a:pt x="710619" y="285484"/>
                </a:lnTo>
                <a:lnTo>
                  <a:pt x="425135" y="570968"/>
                </a:lnTo>
                <a:lnTo>
                  <a:pt x="0" y="570968"/>
                </a:lnTo>
                <a:close/>
              </a:path>
            </a:pathLst>
          </a:cu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4" name="任意多边形 3"/>
          <p:cNvSpPr/>
          <p:nvPr/>
        </p:nvSpPr>
        <p:spPr>
          <a:xfrm>
            <a:off x="498024" y="109812"/>
            <a:ext cx="426476" cy="353906"/>
          </a:xfrm>
          <a:custGeom>
            <a:avLst/>
            <a:gdLst>
              <a:gd name="connsiteX0" fmla="*/ 0 w 654307"/>
              <a:gd name="connsiteY0" fmla="*/ 0 h 723958"/>
              <a:gd name="connsiteX1" fmla="*/ 292328 w 654307"/>
              <a:gd name="connsiteY1" fmla="*/ 0 h 723958"/>
              <a:gd name="connsiteX2" fmla="*/ 654307 w 654307"/>
              <a:gd name="connsiteY2" fmla="*/ 361979 h 723958"/>
              <a:gd name="connsiteX3" fmla="*/ 292328 w 654307"/>
              <a:gd name="connsiteY3" fmla="*/ 723958 h 723958"/>
              <a:gd name="connsiteX4" fmla="*/ 0 w 654307"/>
              <a:gd name="connsiteY4" fmla="*/ 723958 h 723958"/>
              <a:gd name="connsiteX5" fmla="*/ 361979 w 654307"/>
              <a:gd name="connsiteY5" fmla="*/ 361979 h 723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54307" h="723958">
                <a:moveTo>
                  <a:pt x="0" y="0"/>
                </a:moveTo>
                <a:lnTo>
                  <a:pt x="292328" y="0"/>
                </a:lnTo>
                <a:lnTo>
                  <a:pt x="654307" y="361979"/>
                </a:lnTo>
                <a:lnTo>
                  <a:pt x="292328" y="723958"/>
                </a:lnTo>
                <a:lnTo>
                  <a:pt x="0" y="723958"/>
                </a:lnTo>
                <a:lnTo>
                  <a:pt x="361979" y="361979"/>
                </a:lnTo>
                <a:close/>
              </a:path>
            </a:pathLst>
          </a:cu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5" name="文本框 4"/>
          <p:cNvSpPr txBox="1"/>
          <p:nvPr/>
        </p:nvSpPr>
        <p:spPr>
          <a:xfrm>
            <a:off x="-44777" y="66399"/>
            <a:ext cx="400523" cy="584775"/>
          </a:xfrm>
          <a:prstGeom prst="rect">
            <a:avLst/>
          </a:prstGeom>
          <a:noFill/>
        </p:spPr>
        <p:txBody>
          <a:bodyPr wrap="square" rtlCol="0">
            <a:spAutoFit/>
          </a:bodyPr>
          <a:lstStyle/>
          <a:p>
            <a:r>
              <a:rPr lang="en-US" altLang="zh-CN" sz="3200" dirty="0">
                <a:solidFill>
                  <a:srgbClr val="1F4E79"/>
                </a:solidFill>
              </a:rPr>
              <a:t>2</a:t>
            </a:r>
            <a:endParaRPr lang="zh-CN" altLang="en-US" sz="3200" dirty="0">
              <a:solidFill>
                <a:srgbClr val="1F4E79"/>
              </a:solidFill>
            </a:endParaRPr>
          </a:p>
        </p:txBody>
      </p:sp>
      <p:sp>
        <p:nvSpPr>
          <p:cNvPr id="6" name="文本框 5"/>
          <p:cNvSpPr txBox="1"/>
          <p:nvPr/>
        </p:nvSpPr>
        <p:spPr>
          <a:xfrm>
            <a:off x="865505" y="56515"/>
            <a:ext cx="7934960" cy="460375"/>
          </a:xfrm>
          <a:prstGeom prst="rect">
            <a:avLst/>
          </a:prstGeom>
          <a:noFill/>
        </p:spPr>
        <p:txBody>
          <a:bodyPr wrap="square" rtlCol="0">
            <a:spAutoFit/>
          </a:bodyPr>
          <a:lstStyle>
            <a:defPPr>
              <a:defRPr lang="zh-CN"/>
            </a:defPPr>
            <a:lvl1pPr>
              <a:defRPr sz="3200">
                <a:solidFill>
                  <a:srgbClr val="1F4E79"/>
                </a:solidFill>
              </a:defRPr>
            </a:lvl1pPr>
          </a:lstStyle>
          <a:p>
            <a:pPr lvl="0"/>
            <a:r>
              <a:rPr lang="en-US" altLang="zh-CN" sz="2400" b="1" dirty="0">
                <a:solidFill>
                  <a:schemeClr val="bg1"/>
                </a:solidFill>
                <a:latin typeface="Times New Roman" panose="02020603050405020304" pitchFamily="18" charset="0"/>
                <a:ea typeface="微软雅黑" panose="020B0503020204020204" charset="-122"/>
                <a:cs typeface="Times New Roman" panose="02020603050405020304" pitchFamily="18" charset="0"/>
              </a:rPr>
              <a:t>Theoretical Background</a:t>
            </a:r>
            <a:endParaRPr lang="en-US" altLang="zh-CN" sz="2400" b="1" dirty="0">
              <a:solidFill>
                <a:schemeClr val="bg1"/>
              </a:solidFill>
              <a:latin typeface="Times New Roman" panose="02020603050405020304" pitchFamily="18" charset="0"/>
              <a:ea typeface="微软雅黑" panose="020B0503020204020204" charset="-122"/>
              <a:cs typeface="Times New Roman" panose="02020603050405020304" pitchFamily="18" charset="0"/>
            </a:endParaRPr>
          </a:p>
        </p:txBody>
      </p:sp>
      <p:sp>
        <p:nvSpPr>
          <p:cNvPr id="8" name="矩形 7"/>
          <p:cNvSpPr/>
          <p:nvPr/>
        </p:nvSpPr>
        <p:spPr>
          <a:xfrm>
            <a:off x="288387" y="573124"/>
            <a:ext cx="8270669" cy="370840"/>
          </a:xfrm>
          <a:prstGeom prst="rect">
            <a:avLst/>
          </a:prstGeom>
        </p:spPr>
        <p:txBody>
          <a:bodyPr wrap="square">
            <a:spAutoFit/>
          </a:bodyPr>
          <a:lstStyle/>
          <a:p>
            <a:pPr algn="just">
              <a:lnSpc>
                <a:spcPct val="130000"/>
              </a:lnSpc>
            </a:pPr>
            <a:r>
              <a:rPr lang="en-US" altLang="zh-CN" sz="1400" b="1" i="1" dirty="0">
                <a:solidFill>
                  <a:schemeClr val="accent1">
                    <a:lumMod val="50000"/>
                  </a:schemeClr>
                </a:solidFill>
                <a:latin typeface="Times New Roman" panose="02020603050405020304" pitchFamily="18" charset="0"/>
                <a:cs typeface="Times New Roman" panose="02020603050405020304" pitchFamily="18" charset="0"/>
                <a:sym typeface="+mn-ea"/>
              </a:rPr>
              <a:t>Beauty premium?</a:t>
            </a:r>
            <a:endParaRPr lang="en-US" altLang="zh-CN" sz="1400" b="1" i="1" dirty="0">
              <a:solidFill>
                <a:schemeClr val="accent1">
                  <a:lumMod val="50000"/>
                </a:schemeClr>
              </a:solidFill>
              <a:latin typeface="Times New Roman" panose="02020603050405020304" pitchFamily="18" charset="0"/>
              <a:cs typeface="Times New Roman" panose="02020603050405020304" pitchFamily="18" charset="0"/>
            </a:endParaRPr>
          </a:p>
        </p:txBody>
      </p:sp>
      <p:sp>
        <p:nvSpPr>
          <p:cNvPr id="9" name="文本框 8"/>
          <p:cNvSpPr txBox="1"/>
          <p:nvPr/>
        </p:nvSpPr>
        <p:spPr>
          <a:xfrm>
            <a:off x="288290" y="885825"/>
            <a:ext cx="8471535" cy="1460500"/>
          </a:xfrm>
          <a:prstGeom prst="rect">
            <a:avLst/>
          </a:prstGeom>
          <a:noFill/>
        </p:spPr>
        <p:txBody>
          <a:bodyPr wrap="square" rtlCol="0">
            <a:spAutoFit/>
          </a:bodyPr>
          <a:lstStyle/>
          <a:p>
            <a:pPr algn="just">
              <a:spcAft>
                <a:spcPts val="600"/>
              </a:spcAft>
            </a:pPr>
            <a:r>
              <a:rPr lang="en-US" altLang="zh-CN" sz="1200" dirty="0">
                <a:latin typeface="Times New Roman" panose="02020603050405020304" pitchFamily="18" charset="0"/>
                <a:cs typeface="Times New Roman" panose="02020603050405020304" pitchFamily="18" charset="0"/>
              </a:rPr>
              <a:t>Faces are known to bias decisions.</a:t>
            </a:r>
            <a:endParaRPr lang="en-US" altLang="zh-CN" sz="1200" dirty="0">
              <a:latin typeface="Times New Roman" panose="02020603050405020304" pitchFamily="18" charset="0"/>
              <a:cs typeface="Times New Roman" panose="02020603050405020304" pitchFamily="18" charset="0"/>
            </a:endParaRPr>
          </a:p>
          <a:p>
            <a:pPr marL="285750" indent="-285750" algn="just">
              <a:spcAft>
                <a:spcPts val="600"/>
              </a:spcAft>
              <a:buFont typeface="Arial" panose="020B0604020202020204" pitchFamily="34" charset="0"/>
              <a:buChar char="•"/>
            </a:pPr>
            <a:r>
              <a:rPr lang="en-US" altLang="zh-CN" sz="1200">
                <a:latin typeface="Times New Roman" panose="02020603050405020304" pitchFamily="18" charset="0"/>
                <a:cs typeface="Times New Roman" panose="02020603050405020304" pitchFamily="18" charset="0"/>
              </a:rPr>
              <a:t>The amygdala response to facial attractiveness triggers rapid automatic inferences about people’s dispositions, which in turn affects subsequent information processing and decisions</a:t>
            </a:r>
            <a:r>
              <a:rPr lang="en-US" altLang="zh-CN" sz="1200" dirty="0">
                <a:latin typeface="Times New Roman" panose="02020603050405020304" pitchFamily="18" charset="0"/>
                <a:cs typeface="Times New Roman" panose="02020603050405020304" pitchFamily="18" charset="0"/>
              </a:rPr>
              <a:t>.</a:t>
            </a:r>
            <a:endParaRPr lang="en-US" altLang="zh-CN" sz="1200" dirty="0">
              <a:latin typeface="Times New Roman" panose="02020603050405020304" pitchFamily="18" charset="0"/>
              <a:cs typeface="Times New Roman" panose="02020603050405020304" pitchFamily="18" charset="0"/>
            </a:endParaRPr>
          </a:p>
          <a:p>
            <a:pPr marL="285750" indent="-285750" algn="just">
              <a:spcAft>
                <a:spcPts val="600"/>
              </a:spcAft>
              <a:buFont typeface="Arial" panose="020B0604020202020204" pitchFamily="34" charset="0"/>
              <a:buChar char="•"/>
            </a:pPr>
            <a:r>
              <a:rPr lang="en-US" altLang="zh-CN" sz="1200" dirty="0">
                <a:latin typeface="Times New Roman" panose="02020603050405020304" pitchFamily="18" charset="0"/>
                <a:cs typeface="Times New Roman" panose="02020603050405020304" pitchFamily="18" charset="0"/>
              </a:rPr>
              <a:t>Greater attention to an eye-catching face makes it more likely that people process additional information associated with the face.</a:t>
            </a:r>
            <a:endParaRPr lang="en-US" altLang="zh-CN" sz="1200" dirty="0">
              <a:latin typeface="Times New Roman" panose="02020603050405020304" pitchFamily="18" charset="0"/>
              <a:cs typeface="Times New Roman" panose="02020603050405020304" pitchFamily="18" charset="0"/>
            </a:endParaRPr>
          </a:p>
          <a:p>
            <a:pPr marL="285750" indent="-285750" algn="just">
              <a:spcAft>
                <a:spcPts val="600"/>
              </a:spcAft>
              <a:buFont typeface="Arial" panose="020B0604020202020204" pitchFamily="34" charset="0"/>
              <a:buChar char="•"/>
            </a:pPr>
            <a:r>
              <a:rPr lang="en-US" altLang="zh-CN" sz="1200">
                <a:latin typeface="Times New Roman" panose="02020603050405020304" pitchFamily="18" charset="0"/>
                <a:cs typeface="Times New Roman" panose="02020603050405020304" pitchFamily="18" charset="0"/>
                <a:sym typeface="+mn-ea"/>
              </a:rPr>
              <a:t>An attractive face indicates good health and prospect for survival and reproduction. Beauty is also correlated with perceived intelligence and social skills</a:t>
            </a:r>
            <a:r>
              <a:rPr lang="en-US" altLang="zh-CN" sz="1200" dirty="0">
                <a:latin typeface="Times New Roman" panose="02020603050405020304" pitchFamily="18" charset="0"/>
                <a:cs typeface="Times New Roman" panose="02020603050405020304" pitchFamily="18" charset="0"/>
                <a:sym typeface="+mn-ea"/>
              </a:rPr>
              <a:t>.</a:t>
            </a:r>
            <a:r>
              <a:rPr lang="en-US" altLang="zh-CN" sz="1400" dirty="0">
                <a:latin typeface="Times New Roman" panose="02020603050405020304" pitchFamily="18" charset="0"/>
                <a:cs typeface="Times New Roman" panose="02020603050405020304" pitchFamily="18" charset="0"/>
                <a:sym typeface="+mn-ea"/>
              </a:rPr>
              <a:t> </a:t>
            </a:r>
            <a:endParaRPr lang="en-US" altLang="zh-CN" sz="1400" dirty="0">
              <a:latin typeface="Times New Roman" panose="02020603050405020304" pitchFamily="18" charset="0"/>
              <a:cs typeface="Times New Roman" panose="02020603050405020304" pitchFamily="18" charset="0"/>
            </a:endParaRPr>
          </a:p>
        </p:txBody>
      </p:sp>
      <p:sp>
        <p:nvSpPr>
          <p:cNvPr id="7" name="矩形 6"/>
          <p:cNvSpPr/>
          <p:nvPr/>
        </p:nvSpPr>
        <p:spPr>
          <a:xfrm>
            <a:off x="288387" y="2273654"/>
            <a:ext cx="8270669" cy="370840"/>
          </a:xfrm>
          <a:prstGeom prst="rect">
            <a:avLst/>
          </a:prstGeom>
        </p:spPr>
        <p:txBody>
          <a:bodyPr wrap="square">
            <a:spAutoFit/>
          </a:bodyPr>
          <a:p>
            <a:pPr algn="just">
              <a:lnSpc>
                <a:spcPct val="130000"/>
              </a:lnSpc>
            </a:pPr>
            <a:r>
              <a:rPr lang="en-US" altLang="zh-CN" sz="1400" b="1" i="1" dirty="0">
                <a:solidFill>
                  <a:schemeClr val="accent1">
                    <a:lumMod val="50000"/>
                  </a:schemeClr>
                </a:solidFill>
                <a:latin typeface="Times New Roman" panose="02020603050405020304" pitchFamily="18" charset="0"/>
                <a:cs typeface="Times New Roman" panose="02020603050405020304" pitchFamily="18" charset="0"/>
              </a:rPr>
              <a:t>Ugliness Premiums？</a:t>
            </a:r>
            <a:endParaRPr lang="zh-CN" altLang="en-US" sz="1400" b="1" i="1" dirty="0">
              <a:solidFill>
                <a:schemeClr val="accent1">
                  <a:lumMod val="50000"/>
                </a:schemeClr>
              </a:solidFill>
              <a:latin typeface="Times New Roman" panose="02020603050405020304" pitchFamily="18" charset="0"/>
              <a:cs typeface="Times New Roman" panose="02020603050405020304" pitchFamily="18" charset="0"/>
            </a:endParaRPr>
          </a:p>
        </p:txBody>
      </p:sp>
      <p:sp>
        <p:nvSpPr>
          <p:cNvPr id="10" name="文本框 9"/>
          <p:cNvSpPr txBox="1"/>
          <p:nvPr/>
        </p:nvSpPr>
        <p:spPr>
          <a:xfrm>
            <a:off x="288290" y="2586355"/>
            <a:ext cx="8471535" cy="721995"/>
          </a:xfrm>
          <a:prstGeom prst="rect">
            <a:avLst/>
          </a:prstGeom>
          <a:noFill/>
        </p:spPr>
        <p:txBody>
          <a:bodyPr wrap="square" rtlCol="0">
            <a:spAutoFit/>
          </a:bodyPr>
          <a:p>
            <a:pPr marL="285750" indent="-285750" algn="just">
              <a:spcAft>
                <a:spcPts val="600"/>
              </a:spcAft>
              <a:buFont typeface="Arial" panose="020B0604020202020204" pitchFamily="34" charset="0"/>
              <a:buChar char="•"/>
            </a:pPr>
            <a:r>
              <a:rPr lang="en-US" altLang="zh-CN" sz="1200">
                <a:latin typeface="Times New Roman" panose="02020603050405020304" pitchFamily="18" charset="0"/>
                <a:cs typeface="Times New Roman" panose="02020603050405020304" pitchFamily="18" charset="0"/>
              </a:rPr>
              <a:t>Several recent studies show that unattractive faces are associated with certain positive outcomes. Gheorghiu, Callan, and </a:t>
            </a:r>
            <a:r>
              <a:rPr lang="en-US" altLang="zh-CN" sz="1200" dirty="0">
                <a:latin typeface="Times New Roman" panose="02020603050405020304" pitchFamily="18" charset="0"/>
                <a:cs typeface="Times New Roman" panose="02020603050405020304" pitchFamily="18" charset="0"/>
              </a:rPr>
              <a:t>Skylark (2017) find that students rate unattractive professors as better scientists than attractive professors.</a:t>
            </a:r>
            <a:endParaRPr lang="en-US" altLang="zh-CN" sz="1200" dirty="0">
              <a:latin typeface="Times New Roman" panose="02020603050405020304" pitchFamily="18" charset="0"/>
              <a:cs typeface="Times New Roman" panose="02020603050405020304" pitchFamily="18" charset="0"/>
            </a:endParaRPr>
          </a:p>
          <a:p>
            <a:pPr marL="285750" indent="-285750" algn="just">
              <a:spcAft>
                <a:spcPts val="600"/>
              </a:spcAft>
              <a:buFont typeface="Arial" panose="020B0604020202020204" pitchFamily="34" charset="0"/>
              <a:buChar char="•"/>
            </a:pPr>
            <a:r>
              <a:rPr lang="en-US" altLang="zh-CN" sz="1200" dirty="0">
                <a:latin typeface="Times New Roman" panose="02020603050405020304" pitchFamily="18" charset="0"/>
                <a:cs typeface="Times New Roman" panose="02020603050405020304" pitchFamily="18" charset="0"/>
              </a:rPr>
              <a:t>However, these studies fall short of offering plausible explanations for the ugliness premium.</a:t>
            </a:r>
            <a:endParaRPr lang="en-US" altLang="zh-CN" sz="1200" dirty="0">
              <a:latin typeface="Times New Roman" panose="02020603050405020304" pitchFamily="18" charset="0"/>
              <a:cs typeface="Times New Roman" panose="02020603050405020304" pitchFamily="18" charset="0"/>
            </a:endParaRPr>
          </a:p>
        </p:txBody>
      </p:sp>
      <p:sp>
        <p:nvSpPr>
          <p:cNvPr id="11" name="矩形 10"/>
          <p:cNvSpPr/>
          <p:nvPr/>
        </p:nvSpPr>
        <p:spPr>
          <a:xfrm>
            <a:off x="288387" y="3267432"/>
            <a:ext cx="8270669" cy="370840"/>
          </a:xfrm>
          <a:prstGeom prst="rect">
            <a:avLst/>
          </a:prstGeom>
        </p:spPr>
        <p:txBody>
          <a:bodyPr wrap="square">
            <a:spAutoFit/>
          </a:bodyPr>
          <a:p>
            <a:pPr algn="just">
              <a:lnSpc>
                <a:spcPct val="130000"/>
              </a:lnSpc>
            </a:pPr>
            <a:r>
              <a:rPr lang="en-US" altLang="zh-CN" sz="1400" b="1" i="1" dirty="0">
                <a:solidFill>
                  <a:schemeClr val="accent1">
                    <a:lumMod val="50000"/>
                  </a:schemeClr>
                </a:solidFill>
                <a:latin typeface="Times New Roman" panose="02020603050405020304" pitchFamily="18" charset="0"/>
                <a:cs typeface="Times New Roman" panose="02020603050405020304" pitchFamily="18" charset="0"/>
              </a:rPr>
              <a:t>Choice of Platform</a:t>
            </a:r>
            <a:endParaRPr lang="en-US" altLang="zh-CN" sz="1400" b="1" i="1" dirty="0">
              <a:solidFill>
                <a:schemeClr val="accent1">
                  <a:lumMod val="50000"/>
                </a:schemeClr>
              </a:solidFill>
              <a:latin typeface="Times New Roman" panose="02020603050405020304" pitchFamily="18" charset="0"/>
              <a:cs typeface="Times New Roman" panose="02020603050405020304" pitchFamily="18" charset="0"/>
            </a:endParaRPr>
          </a:p>
        </p:txBody>
      </p:sp>
      <p:sp>
        <p:nvSpPr>
          <p:cNvPr id="12" name="文本框 11"/>
          <p:cNvSpPr txBox="1"/>
          <p:nvPr/>
        </p:nvSpPr>
        <p:spPr>
          <a:xfrm>
            <a:off x="288290" y="3638550"/>
            <a:ext cx="8511540" cy="1168400"/>
          </a:xfrm>
          <a:prstGeom prst="rect">
            <a:avLst/>
          </a:prstGeom>
          <a:noFill/>
        </p:spPr>
        <p:txBody>
          <a:bodyPr wrap="square" rtlCol="0">
            <a:spAutoFit/>
          </a:bodyPr>
          <a:p>
            <a:pPr algn="just">
              <a:spcAft>
                <a:spcPts val="600"/>
              </a:spcAft>
            </a:pPr>
            <a:r>
              <a:rPr lang="en-US" altLang="zh-CN" sz="1200">
                <a:latin typeface="Times New Roman" panose="02020603050405020304" pitchFamily="18" charset="0"/>
                <a:cs typeface="Times New Roman" panose="02020603050405020304" pitchFamily="18" charset="0"/>
              </a:rPr>
              <a:t>Customer-to-customer (C2C) e-commerce involves large numbers of ordinary people as sellers pitching a variety of products, making seller credibility a critical issue.</a:t>
            </a:r>
            <a:endParaRPr lang="en-US" altLang="zh-CN" sz="1200">
              <a:latin typeface="Times New Roman" panose="02020603050405020304" pitchFamily="18" charset="0"/>
              <a:cs typeface="Times New Roman" panose="02020603050405020304" pitchFamily="18" charset="0"/>
            </a:endParaRPr>
          </a:p>
          <a:p>
            <a:pPr algn="just">
              <a:spcAft>
                <a:spcPts val="600"/>
              </a:spcAft>
            </a:pPr>
            <a:r>
              <a:rPr lang="en-US" altLang="zh-CN" sz="1200">
                <a:latin typeface="Times New Roman" panose="02020603050405020304" pitchFamily="18" charset="0"/>
                <a:cs typeface="Times New Roman" panose="02020603050405020304" pitchFamily="18" charset="0"/>
              </a:rPr>
              <a:t>Most people, however, are not endowed with perfect facial symmetry and proportions.</a:t>
            </a:r>
            <a:endParaRPr lang="en-US" altLang="zh-CN" sz="1200">
              <a:latin typeface="Times New Roman" panose="02020603050405020304" pitchFamily="18" charset="0"/>
              <a:cs typeface="Times New Roman" panose="02020603050405020304" pitchFamily="18" charset="0"/>
            </a:endParaRPr>
          </a:p>
          <a:p>
            <a:pPr algn="just">
              <a:spcAft>
                <a:spcPts val="600"/>
              </a:spcAft>
            </a:pPr>
            <a:r>
              <a:rPr lang="en-US" altLang="zh-CN" sz="1200">
                <a:latin typeface="Times New Roman" panose="02020603050405020304" pitchFamily="18" charset="0"/>
                <a:cs typeface="Times New Roman" panose="02020603050405020304" pitchFamily="18" charset="0"/>
              </a:rPr>
              <a:t>In light of the increasing popularity of social selling, how one’s attractiveness or lack thereof affects the sales of various products is of much concern among online sellers and of great interest to marketing researchers and practitioners.</a:t>
            </a:r>
            <a:endParaRPr lang="en-US" altLang="zh-CN" sz="1200">
              <a:latin typeface="Times New Roman" panose="02020603050405020304" pitchFamily="18" charset="0"/>
              <a:cs typeface="Times New Roman" panose="02020603050405020304" pitchFamily="18" charset="0"/>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2" y="0"/>
            <a:ext cx="9144002" cy="573528"/>
          </a:xfrm>
          <a:prstGeom prst="rect">
            <a:avLst/>
          </a:prstGeom>
          <a:solidFill>
            <a:srgbClr val="1F4E79"/>
          </a:solidFill>
          <a:ln>
            <a:noFill/>
          </a:ln>
          <a:effectLst>
            <a:outerShdw blurRad="203200" dist="50800" dir="5400000" sx="105000" sy="105000" algn="ctr" rotWithShape="0">
              <a:srgbClr val="000000">
                <a:alpha val="3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任意多边形 2"/>
          <p:cNvSpPr/>
          <p:nvPr/>
        </p:nvSpPr>
        <p:spPr>
          <a:xfrm>
            <a:off x="-5327" y="109812"/>
            <a:ext cx="587288" cy="353906"/>
          </a:xfrm>
          <a:custGeom>
            <a:avLst/>
            <a:gdLst>
              <a:gd name="connsiteX0" fmla="*/ 0 w 710619"/>
              <a:gd name="connsiteY0" fmla="*/ 0 h 570968"/>
              <a:gd name="connsiteX1" fmla="*/ 425135 w 710619"/>
              <a:gd name="connsiteY1" fmla="*/ 0 h 570968"/>
              <a:gd name="connsiteX2" fmla="*/ 710619 w 710619"/>
              <a:gd name="connsiteY2" fmla="*/ 285484 h 570968"/>
              <a:gd name="connsiteX3" fmla="*/ 425135 w 710619"/>
              <a:gd name="connsiteY3" fmla="*/ 570968 h 570968"/>
              <a:gd name="connsiteX4" fmla="*/ 0 w 710619"/>
              <a:gd name="connsiteY4" fmla="*/ 570968 h 5709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10619" h="570968">
                <a:moveTo>
                  <a:pt x="0" y="0"/>
                </a:moveTo>
                <a:lnTo>
                  <a:pt x="425135" y="0"/>
                </a:lnTo>
                <a:lnTo>
                  <a:pt x="710619" y="285484"/>
                </a:lnTo>
                <a:lnTo>
                  <a:pt x="425135" y="570968"/>
                </a:lnTo>
                <a:lnTo>
                  <a:pt x="0" y="570968"/>
                </a:lnTo>
                <a:close/>
              </a:path>
            </a:pathLst>
          </a:cu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4" name="任意多边形 3"/>
          <p:cNvSpPr/>
          <p:nvPr/>
        </p:nvSpPr>
        <p:spPr>
          <a:xfrm>
            <a:off x="498024" y="109812"/>
            <a:ext cx="426476" cy="353906"/>
          </a:xfrm>
          <a:custGeom>
            <a:avLst/>
            <a:gdLst>
              <a:gd name="connsiteX0" fmla="*/ 0 w 654307"/>
              <a:gd name="connsiteY0" fmla="*/ 0 h 723958"/>
              <a:gd name="connsiteX1" fmla="*/ 292328 w 654307"/>
              <a:gd name="connsiteY1" fmla="*/ 0 h 723958"/>
              <a:gd name="connsiteX2" fmla="*/ 654307 w 654307"/>
              <a:gd name="connsiteY2" fmla="*/ 361979 h 723958"/>
              <a:gd name="connsiteX3" fmla="*/ 292328 w 654307"/>
              <a:gd name="connsiteY3" fmla="*/ 723958 h 723958"/>
              <a:gd name="connsiteX4" fmla="*/ 0 w 654307"/>
              <a:gd name="connsiteY4" fmla="*/ 723958 h 723958"/>
              <a:gd name="connsiteX5" fmla="*/ 361979 w 654307"/>
              <a:gd name="connsiteY5" fmla="*/ 361979 h 723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54307" h="723958">
                <a:moveTo>
                  <a:pt x="0" y="0"/>
                </a:moveTo>
                <a:lnTo>
                  <a:pt x="292328" y="0"/>
                </a:lnTo>
                <a:lnTo>
                  <a:pt x="654307" y="361979"/>
                </a:lnTo>
                <a:lnTo>
                  <a:pt x="292328" y="723958"/>
                </a:lnTo>
                <a:lnTo>
                  <a:pt x="0" y="723958"/>
                </a:lnTo>
                <a:lnTo>
                  <a:pt x="361979" y="361979"/>
                </a:lnTo>
                <a:close/>
              </a:path>
            </a:pathLst>
          </a:cu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5" name="文本框 4"/>
          <p:cNvSpPr txBox="1"/>
          <p:nvPr/>
        </p:nvSpPr>
        <p:spPr>
          <a:xfrm>
            <a:off x="-44777" y="66399"/>
            <a:ext cx="400523" cy="584775"/>
          </a:xfrm>
          <a:prstGeom prst="rect">
            <a:avLst/>
          </a:prstGeom>
          <a:noFill/>
        </p:spPr>
        <p:txBody>
          <a:bodyPr wrap="square" rtlCol="0">
            <a:spAutoFit/>
          </a:bodyPr>
          <a:lstStyle/>
          <a:p>
            <a:r>
              <a:rPr lang="en-US" altLang="zh-CN" sz="3200" dirty="0">
                <a:solidFill>
                  <a:srgbClr val="1F4E79"/>
                </a:solidFill>
              </a:rPr>
              <a:t>2</a:t>
            </a:r>
            <a:endParaRPr lang="zh-CN" altLang="en-US" sz="3200" dirty="0">
              <a:solidFill>
                <a:srgbClr val="1F4E79"/>
              </a:solidFill>
            </a:endParaRPr>
          </a:p>
        </p:txBody>
      </p:sp>
      <p:sp>
        <p:nvSpPr>
          <p:cNvPr id="6" name="文本框 5"/>
          <p:cNvSpPr txBox="1"/>
          <p:nvPr/>
        </p:nvSpPr>
        <p:spPr>
          <a:xfrm>
            <a:off x="878205" y="56515"/>
            <a:ext cx="7934960" cy="460375"/>
          </a:xfrm>
          <a:prstGeom prst="rect">
            <a:avLst/>
          </a:prstGeom>
          <a:noFill/>
        </p:spPr>
        <p:txBody>
          <a:bodyPr wrap="square" rtlCol="0">
            <a:spAutoFit/>
          </a:bodyPr>
          <a:lstStyle>
            <a:defPPr>
              <a:defRPr lang="zh-CN"/>
            </a:defPPr>
            <a:lvl1pPr>
              <a:defRPr sz="3200">
                <a:solidFill>
                  <a:srgbClr val="1F4E79"/>
                </a:solidFill>
              </a:defRPr>
            </a:lvl1pPr>
          </a:lstStyle>
          <a:p>
            <a:pPr lvl="0"/>
            <a:r>
              <a:rPr lang="en-US" altLang="zh-CN" sz="2400" b="1" dirty="0">
                <a:solidFill>
                  <a:schemeClr val="bg1"/>
                </a:solidFill>
                <a:latin typeface="Times New Roman" panose="02020603050405020304" pitchFamily="18" charset="0"/>
                <a:ea typeface="微软雅黑" panose="020B0503020204020204" charset="-122"/>
                <a:cs typeface="Times New Roman" panose="02020603050405020304" pitchFamily="18" charset="0"/>
              </a:rPr>
              <a:t>Theoretical Background</a:t>
            </a:r>
            <a:endParaRPr lang="en-US" altLang="zh-CN" sz="2400" b="1" dirty="0">
              <a:solidFill>
                <a:schemeClr val="bg1"/>
              </a:solidFill>
              <a:latin typeface="Times New Roman" panose="02020603050405020304" pitchFamily="18" charset="0"/>
              <a:ea typeface="微软雅黑" panose="020B0503020204020204" charset="-122"/>
              <a:cs typeface="Times New Roman" panose="02020603050405020304" pitchFamily="18" charset="0"/>
            </a:endParaRPr>
          </a:p>
        </p:txBody>
      </p:sp>
      <p:sp>
        <p:nvSpPr>
          <p:cNvPr id="8" name="矩形 7"/>
          <p:cNvSpPr/>
          <p:nvPr/>
        </p:nvSpPr>
        <p:spPr>
          <a:xfrm>
            <a:off x="288387" y="627734"/>
            <a:ext cx="8270669" cy="370840"/>
          </a:xfrm>
          <a:prstGeom prst="rect">
            <a:avLst/>
          </a:prstGeom>
        </p:spPr>
        <p:txBody>
          <a:bodyPr wrap="square">
            <a:spAutoFit/>
          </a:bodyPr>
          <a:lstStyle/>
          <a:p>
            <a:pPr algn="just">
              <a:lnSpc>
                <a:spcPct val="130000"/>
              </a:lnSpc>
            </a:pPr>
            <a:r>
              <a:rPr lang="en-US" altLang="zh-CN" sz="1400" b="1" i="1" dirty="0">
                <a:solidFill>
                  <a:schemeClr val="accent1">
                    <a:lumMod val="50000"/>
                  </a:schemeClr>
                </a:solidFill>
                <a:latin typeface="Times New Roman" panose="02020603050405020304" pitchFamily="18" charset="0"/>
                <a:cs typeface="Times New Roman" panose="02020603050405020304" pitchFamily="18" charset="0"/>
              </a:rPr>
              <a:t>Online Profile Pictures</a:t>
            </a:r>
            <a:endParaRPr lang="en-US" altLang="zh-CN" sz="1400" b="1" i="1" dirty="0">
              <a:solidFill>
                <a:schemeClr val="accent1">
                  <a:lumMod val="50000"/>
                </a:schemeClr>
              </a:solidFill>
              <a:latin typeface="Times New Roman" panose="02020603050405020304" pitchFamily="18" charset="0"/>
              <a:cs typeface="Times New Roman" panose="02020603050405020304" pitchFamily="18" charset="0"/>
            </a:endParaRPr>
          </a:p>
        </p:txBody>
      </p:sp>
      <p:sp>
        <p:nvSpPr>
          <p:cNvPr id="9" name="文本框 8"/>
          <p:cNvSpPr txBox="1"/>
          <p:nvPr/>
        </p:nvSpPr>
        <p:spPr>
          <a:xfrm>
            <a:off x="288290" y="998855"/>
            <a:ext cx="8471535" cy="983615"/>
          </a:xfrm>
          <a:prstGeom prst="rect">
            <a:avLst/>
          </a:prstGeom>
          <a:noFill/>
        </p:spPr>
        <p:txBody>
          <a:bodyPr wrap="square" rtlCol="0">
            <a:spAutoFit/>
          </a:bodyPr>
          <a:lstStyle/>
          <a:p>
            <a:pPr marL="285750" indent="-285750" algn="just">
              <a:spcAft>
                <a:spcPts val="600"/>
              </a:spcAft>
              <a:buFont typeface="Arial" panose="020B0604020202020204" pitchFamily="34" charset="0"/>
              <a:buChar char="•"/>
            </a:pPr>
            <a:r>
              <a:rPr lang="en-US" altLang="zh-CN" sz="1200">
                <a:latin typeface="Times New Roman" panose="02020603050405020304" pitchFamily="18" charset="0"/>
                <a:cs typeface="Times New Roman" panose="02020603050405020304" pitchFamily="18" charset="0"/>
              </a:rPr>
              <a:t>Online forums and social media have aggravated people’s concern with appearance and greatly affected social and consumption behaviors</a:t>
            </a:r>
            <a:r>
              <a:rPr lang="en-US" altLang="zh-CN" sz="1200" dirty="0">
                <a:latin typeface="Times New Roman" panose="02020603050405020304" pitchFamily="18" charset="0"/>
                <a:cs typeface="Times New Roman" panose="02020603050405020304" pitchFamily="18" charset="0"/>
              </a:rPr>
              <a:t>. </a:t>
            </a:r>
            <a:endParaRPr lang="en-US" altLang="zh-CN" sz="1200" dirty="0">
              <a:latin typeface="Times New Roman" panose="02020603050405020304" pitchFamily="18" charset="0"/>
              <a:cs typeface="Times New Roman" panose="02020603050405020304" pitchFamily="18" charset="0"/>
            </a:endParaRPr>
          </a:p>
          <a:p>
            <a:pPr marL="285750" indent="-285750" algn="just">
              <a:spcAft>
                <a:spcPts val="600"/>
              </a:spcAft>
              <a:buFont typeface="Arial" panose="020B0604020202020204" pitchFamily="34" charset="0"/>
              <a:buChar char="•"/>
            </a:pPr>
            <a:r>
              <a:rPr lang="en-US" altLang="zh-CN" sz="1200">
                <a:latin typeface="Times New Roman" panose="02020603050405020304" pitchFamily="18" charset="0"/>
                <a:cs typeface="Times New Roman" panose="02020603050405020304" pitchFamily="18" charset="0"/>
              </a:rPr>
              <a:t>It is not clear from the literature whether social stereotypes based on attractiveness extend to the C2C e-commerce context. </a:t>
            </a:r>
            <a:endParaRPr lang="en-US" altLang="zh-CN" sz="1200">
              <a:latin typeface="Times New Roman" panose="02020603050405020304" pitchFamily="18" charset="0"/>
              <a:cs typeface="Times New Roman" panose="02020603050405020304" pitchFamily="18" charset="0"/>
            </a:endParaRPr>
          </a:p>
          <a:p>
            <a:pPr marL="285750" indent="-285750" algn="just">
              <a:spcAft>
                <a:spcPts val="600"/>
              </a:spcAft>
              <a:buFont typeface="Arial" panose="020B0604020202020204" pitchFamily="34" charset="0"/>
              <a:buChar char="•"/>
            </a:pPr>
            <a:r>
              <a:rPr lang="en-US" altLang="zh-CN" sz="1200" dirty="0">
                <a:latin typeface="Times New Roman" panose="02020603050405020304" pitchFamily="18" charset="0"/>
                <a:cs typeface="Times New Roman" panose="02020603050405020304" pitchFamily="18" charset="0"/>
              </a:rPr>
              <a:t>Greater attention to an eye-catching face makes it more likely that people process additional information associated with the face.</a:t>
            </a:r>
            <a:endParaRPr lang="en-US" altLang="zh-CN" sz="1200" dirty="0">
              <a:latin typeface="Times New Roman" panose="02020603050405020304" pitchFamily="18" charset="0"/>
              <a:cs typeface="Times New Roman" panose="02020603050405020304" pitchFamily="18" charset="0"/>
            </a:endParaRPr>
          </a:p>
        </p:txBody>
      </p:sp>
      <p:sp>
        <p:nvSpPr>
          <p:cNvPr id="7" name="矩形 6"/>
          <p:cNvSpPr/>
          <p:nvPr/>
        </p:nvSpPr>
        <p:spPr>
          <a:xfrm>
            <a:off x="288387" y="1898369"/>
            <a:ext cx="8270669" cy="450850"/>
          </a:xfrm>
          <a:prstGeom prst="rect">
            <a:avLst/>
          </a:prstGeom>
        </p:spPr>
        <p:txBody>
          <a:bodyPr wrap="square">
            <a:spAutoFit/>
          </a:bodyPr>
          <a:p>
            <a:pPr algn="just">
              <a:lnSpc>
                <a:spcPct val="130000"/>
              </a:lnSpc>
            </a:pPr>
            <a:r>
              <a:rPr lang="en-US" altLang="zh-CN" sz="1400" b="1" i="1" dirty="0">
                <a:solidFill>
                  <a:schemeClr val="accent1">
                    <a:lumMod val="50000"/>
                  </a:schemeClr>
                </a:solidFill>
                <a:latin typeface="Times New Roman" panose="02020603050405020304" pitchFamily="18" charset="0"/>
                <a:cs typeface="Times New Roman" panose="02020603050405020304" pitchFamily="18" charset="0"/>
              </a:rPr>
              <a:t>Beauty &amp; Ugliness v.s Plain-looking</a:t>
            </a:r>
            <a:r>
              <a:rPr lang="en-US" altLang="zh-CN" b="1" i="1" dirty="0">
                <a:solidFill>
                  <a:schemeClr val="accent1">
                    <a:lumMod val="50000"/>
                  </a:schemeClr>
                </a:solidFill>
                <a:latin typeface="Times New Roman" panose="02020603050405020304" pitchFamily="18" charset="0"/>
                <a:cs typeface="Times New Roman" panose="02020603050405020304" pitchFamily="18" charset="0"/>
              </a:rPr>
              <a:t> </a:t>
            </a:r>
            <a:endParaRPr lang="en-US" altLang="zh-CN" b="1" i="1" dirty="0">
              <a:solidFill>
                <a:schemeClr val="accent1">
                  <a:lumMod val="50000"/>
                </a:schemeClr>
              </a:solidFill>
              <a:latin typeface="Times New Roman" panose="02020603050405020304" pitchFamily="18" charset="0"/>
              <a:cs typeface="Times New Roman" panose="02020603050405020304" pitchFamily="18" charset="0"/>
            </a:endParaRPr>
          </a:p>
        </p:txBody>
      </p:sp>
      <p:sp>
        <p:nvSpPr>
          <p:cNvPr id="10" name="文本框 9"/>
          <p:cNvSpPr txBox="1"/>
          <p:nvPr/>
        </p:nvSpPr>
        <p:spPr>
          <a:xfrm>
            <a:off x="288290" y="2349500"/>
            <a:ext cx="8471535" cy="1353185"/>
          </a:xfrm>
          <a:prstGeom prst="rect">
            <a:avLst/>
          </a:prstGeom>
          <a:noFill/>
        </p:spPr>
        <p:txBody>
          <a:bodyPr wrap="square" rtlCol="0">
            <a:spAutoFit/>
          </a:bodyPr>
          <a:p>
            <a:pPr algn="just">
              <a:spcAft>
                <a:spcPts val="600"/>
              </a:spcAft>
            </a:pPr>
            <a:r>
              <a:rPr lang="en-US" altLang="zh-CN" sz="1200" dirty="0">
                <a:latin typeface="Times New Roman" panose="02020603050405020304" pitchFamily="18" charset="0"/>
                <a:cs typeface="Times New Roman" panose="02020603050405020304" pitchFamily="18" charset="0"/>
              </a:rPr>
              <a:t>Good-looking people are regarded as more sociable, likable, intelligent, and persuasive. Unattractive people may obtain positive judgments derived from inferences of competence. </a:t>
            </a:r>
            <a:endParaRPr lang="en-US" altLang="zh-CN" sz="1200" dirty="0">
              <a:latin typeface="Times New Roman" panose="02020603050405020304" pitchFamily="18" charset="0"/>
              <a:cs typeface="Times New Roman" panose="02020603050405020304" pitchFamily="18" charset="0"/>
            </a:endParaRPr>
          </a:p>
          <a:p>
            <a:pPr algn="just">
              <a:spcAft>
                <a:spcPts val="600"/>
              </a:spcAft>
            </a:pPr>
            <a:r>
              <a:rPr lang="en-US" altLang="zh-CN" sz="1200" dirty="0">
                <a:latin typeface="Times New Roman" panose="02020603050405020304" pitchFamily="18" charset="0"/>
                <a:cs typeface="Times New Roman" panose="02020603050405020304" pitchFamily="18" charset="0"/>
              </a:rPr>
              <a:t>Thus, while the beauty premium will be apparent in online platforms, we also expect that unattractive sellers elicit positive perceptions in certain contexts, which we elaborate in the next section.</a:t>
            </a:r>
            <a:endParaRPr lang="en-US" altLang="zh-CN" sz="1200" dirty="0">
              <a:latin typeface="Times New Roman" panose="02020603050405020304" pitchFamily="18" charset="0"/>
              <a:cs typeface="Times New Roman" panose="02020603050405020304" pitchFamily="18" charset="0"/>
            </a:endParaRPr>
          </a:p>
          <a:p>
            <a:pPr marL="285750" indent="-285750" algn="just">
              <a:spcAft>
                <a:spcPts val="600"/>
              </a:spcAft>
              <a:buFont typeface="Arial" panose="020B0604020202020204" pitchFamily="34" charset="0"/>
              <a:buChar char="•"/>
            </a:pPr>
            <a:r>
              <a:rPr lang="en-US" altLang="zh-CN" sz="1200">
                <a:latin typeface="Times New Roman" panose="02020603050405020304" pitchFamily="18" charset="0"/>
                <a:cs typeface="Times New Roman" panose="02020603050405020304" pitchFamily="18" charset="0"/>
              </a:rPr>
              <a:t>H1: Holding other things constant, there is a U-shaped relationship between product sales (or purchase intention) and facial attractiveness of online sellers in that both attractive and unattractive people perform better than plain-looking people.</a:t>
            </a:r>
            <a:endParaRPr lang="en-US" altLang="zh-CN" sz="1200">
              <a:latin typeface="Times New Roman" panose="02020603050405020304" pitchFamily="18" charset="0"/>
              <a:cs typeface="Times New Roman" panose="02020603050405020304" pitchFamily="18" charset="0"/>
            </a:endParaRPr>
          </a:p>
        </p:txBody>
      </p:sp>
      <p:pic>
        <p:nvPicPr>
          <p:cNvPr id="11" name="ECB019B1-382A-4266-B25C-5B523AA43C14-5" descr="qt_temp"/>
          <p:cNvPicPr>
            <a:picLocks noChangeAspect="1"/>
          </p:cNvPicPr>
          <p:nvPr/>
        </p:nvPicPr>
        <p:blipFill>
          <a:blip r:embed="rId1"/>
          <a:stretch>
            <a:fillRect/>
          </a:stretch>
        </p:blipFill>
        <p:spPr>
          <a:xfrm>
            <a:off x="1430020" y="3530600"/>
            <a:ext cx="6283960" cy="1546860"/>
          </a:xfrm>
          <a:prstGeom prst="rect">
            <a:avLst/>
          </a:prstGeom>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2" y="0"/>
            <a:ext cx="9144002" cy="573528"/>
          </a:xfrm>
          <a:prstGeom prst="rect">
            <a:avLst/>
          </a:prstGeom>
          <a:solidFill>
            <a:srgbClr val="1F4E79"/>
          </a:solidFill>
          <a:ln>
            <a:noFill/>
          </a:ln>
          <a:effectLst>
            <a:outerShdw blurRad="203200" dist="50800" dir="5400000" sx="105000" sy="105000" algn="ctr" rotWithShape="0">
              <a:srgbClr val="000000">
                <a:alpha val="3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任意多边形 2"/>
          <p:cNvSpPr/>
          <p:nvPr/>
        </p:nvSpPr>
        <p:spPr>
          <a:xfrm>
            <a:off x="-5327" y="109812"/>
            <a:ext cx="587288" cy="353906"/>
          </a:xfrm>
          <a:custGeom>
            <a:avLst/>
            <a:gdLst>
              <a:gd name="connsiteX0" fmla="*/ 0 w 710619"/>
              <a:gd name="connsiteY0" fmla="*/ 0 h 570968"/>
              <a:gd name="connsiteX1" fmla="*/ 425135 w 710619"/>
              <a:gd name="connsiteY1" fmla="*/ 0 h 570968"/>
              <a:gd name="connsiteX2" fmla="*/ 710619 w 710619"/>
              <a:gd name="connsiteY2" fmla="*/ 285484 h 570968"/>
              <a:gd name="connsiteX3" fmla="*/ 425135 w 710619"/>
              <a:gd name="connsiteY3" fmla="*/ 570968 h 570968"/>
              <a:gd name="connsiteX4" fmla="*/ 0 w 710619"/>
              <a:gd name="connsiteY4" fmla="*/ 570968 h 5709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10619" h="570968">
                <a:moveTo>
                  <a:pt x="0" y="0"/>
                </a:moveTo>
                <a:lnTo>
                  <a:pt x="425135" y="0"/>
                </a:lnTo>
                <a:lnTo>
                  <a:pt x="710619" y="285484"/>
                </a:lnTo>
                <a:lnTo>
                  <a:pt x="425135" y="570968"/>
                </a:lnTo>
                <a:lnTo>
                  <a:pt x="0" y="570968"/>
                </a:lnTo>
                <a:close/>
              </a:path>
            </a:pathLst>
          </a:cu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4" name="任意多边形 3"/>
          <p:cNvSpPr/>
          <p:nvPr/>
        </p:nvSpPr>
        <p:spPr>
          <a:xfrm>
            <a:off x="498024" y="109812"/>
            <a:ext cx="426476" cy="353906"/>
          </a:xfrm>
          <a:custGeom>
            <a:avLst/>
            <a:gdLst>
              <a:gd name="connsiteX0" fmla="*/ 0 w 654307"/>
              <a:gd name="connsiteY0" fmla="*/ 0 h 723958"/>
              <a:gd name="connsiteX1" fmla="*/ 292328 w 654307"/>
              <a:gd name="connsiteY1" fmla="*/ 0 h 723958"/>
              <a:gd name="connsiteX2" fmla="*/ 654307 w 654307"/>
              <a:gd name="connsiteY2" fmla="*/ 361979 h 723958"/>
              <a:gd name="connsiteX3" fmla="*/ 292328 w 654307"/>
              <a:gd name="connsiteY3" fmla="*/ 723958 h 723958"/>
              <a:gd name="connsiteX4" fmla="*/ 0 w 654307"/>
              <a:gd name="connsiteY4" fmla="*/ 723958 h 723958"/>
              <a:gd name="connsiteX5" fmla="*/ 361979 w 654307"/>
              <a:gd name="connsiteY5" fmla="*/ 361979 h 723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54307" h="723958">
                <a:moveTo>
                  <a:pt x="0" y="0"/>
                </a:moveTo>
                <a:lnTo>
                  <a:pt x="292328" y="0"/>
                </a:lnTo>
                <a:lnTo>
                  <a:pt x="654307" y="361979"/>
                </a:lnTo>
                <a:lnTo>
                  <a:pt x="292328" y="723958"/>
                </a:lnTo>
                <a:lnTo>
                  <a:pt x="0" y="723958"/>
                </a:lnTo>
                <a:lnTo>
                  <a:pt x="361979" y="361979"/>
                </a:lnTo>
                <a:close/>
              </a:path>
            </a:pathLst>
          </a:cu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5" name="文本框 4"/>
          <p:cNvSpPr txBox="1"/>
          <p:nvPr/>
        </p:nvSpPr>
        <p:spPr>
          <a:xfrm>
            <a:off x="-44777" y="66399"/>
            <a:ext cx="400523" cy="584775"/>
          </a:xfrm>
          <a:prstGeom prst="rect">
            <a:avLst/>
          </a:prstGeom>
          <a:noFill/>
        </p:spPr>
        <p:txBody>
          <a:bodyPr wrap="square" rtlCol="0">
            <a:spAutoFit/>
          </a:bodyPr>
          <a:lstStyle/>
          <a:p>
            <a:r>
              <a:rPr lang="en-US" altLang="zh-CN" sz="3200" dirty="0">
                <a:solidFill>
                  <a:srgbClr val="1F4E79"/>
                </a:solidFill>
              </a:rPr>
              <a:t>2</a:t>
            </a:r>
            <a:endParaRPr lang="zh-CN" altLang="en-US" sz="3200" dirty="0">
              <a:solidFill>
                <a:srgbClr val="1F4E79"/>
              </a:solidFill>
            </a:endParaRPr>
          </a:p>
        </p:txBody>
      </p:sp>
      <p:sp>
        <p:nvSpPr>
          <p:cNvPr id="6" name="文本框 5"/>
          <p:cNvSpPr txBox="1"/>
          <p:nvPr/>
        </p:nvSpPr>
        <p:spPr>
          <a:xfrm>
            <a:off x="878840" y="56515"/>
            <a:ext cx="7934960" cy="460375"/>
          </a:xfrm>
          <a:prstGeom prst="rect">
            <a:avLst/>
          </a:prstGeom>
          <a:noFill/>
        </p:spPr>
        <p:txBody>
          <a:bodyPr wrap="square" rtlCol="0">
            <a:spAutoFit/>
          </a:bodyPr>
          <a:lstStyle>
            <a:defPPr>
              <a:defRPr lang="zh-CN"/>
            </a:defPPr>
            <a:lvl1pPr>
              <a:defRPr sz="3200">
                <a:solidFill>
                  <a:srgbClr val="1F4E79"/>
                </a:solidFill>
              </a:defRPr>
            </a:lvl1pPr>
          </a:lstStyle>
          <a:p>
            <a:pPr lvl="0"/>
            <a:r>
              <a:rPr lang="en-US" altLang="zh-CN" sz="2400" b="1" dirty="0">
                <a:solidFill>
                  <a:schemeClr val="bg1"/>
                </a:solidFill>
                <a:latin typeface="Times New Roman" panose="02020603050405020304" pitchFamily="18" charset="0"/>
                <a:ea typeface="微软雅黑" panose="020B0503020204020204" charset="-122"/>
                <a:cs typeface="Times New Roman" panose="02020603050405020304" pitchFamily="18" charset="0"/>
              </a:rPr>
              <a:t>Theoretical Background</a:t>
            </a:r>
            <a:endParaRPr lang="en-US" altLang="zh-CN" sz="2400" b="1" dirty="0">
              <a:solidFill>
                <a:schemeClr val="bg1"/>
              </a:solidFill>
              <a:latin typeface="Times New Roman" panose="02020603050405020304" pitchFamily="18" charset="0"/>
              <a:ea typeface="微软雅黑" panose="020B0503020204020204" charset="-122"/>
              <a:cs typeface="Times New Roman" panose="02020603050405020304" pitchFamily="18" charset="0"/>
            </a:endParaRPr>
          </a:p>
        </p:txBody>
      </p:sp>
      <p:sp>
        <p:nvSpPr>
          <p:cNvPr id="8" name="矩形 7"/>
          <p:cNvSpPr/>
          <p:nvPr/>
        </p:nvSpPr>
        <p:spPr>
          <a:xfrm>
            <a:off x="288387" y="627734"/>
            <a:ext cx="8270669" cy="370840"/>
          </a:xfrm>
          <a:prstGeom prst="rect">
            <a:avLst/>
          </a:prstGeom>
        </p:spPr>
        <p:txBody>
          <a:bodyPr wrap="square">
            <a:spAutoFit/>
          </a:bodyPr>
          <a:lstStyle/>
          <a:p>
            <a:pPr algn="just">
              <a:lnSpc>
                <a:spcPct val="130000"/>
              </a:lnSpc>
            </a:pPr>
            <a:r>
              <a:rPr lang="en-US" altLang="zh-CN" sz="1400" b="1" i="1" dirty="0">
                <a:solidFill>
                  <a:schemeClr val="accent1">
                    <a:lumMod val="50000"/>
                  </a:schemeClr>
                </a:solidFill>
                <a:latin typeface="Times New Roman" panose="02020603050405020304" pitchFamily="18" charset="0"/>
                <a:cs typeface="Times New Roman" panose="02020603050405020304" pitchFamily="18" charset="0"/>
                <a:sym typeface="+mn-ea"/>
              </a:rPr>
              <a:t>Beauty v.s Plain-looking</a:t>
            </a:r>
            <a:endParaRPr lang="en-US" altLang="zh-CN" sz="1400" b="1" i="1" dirty="0">
              <a:solidFill>
                <a:schemeClr val="accent1">
                  <a:lumMod val="50000"/>
                </a:schemeClr>
              </a:solidFill>
              <a:latin typeface="Times New Roman" panose="02020603050405020304" pitchFamily="18" charset="0"/>
              <a:cs typeface="Times New Roman" panose="02020603050405020304" pitchFamily="18" charset="0"/>
            </a:endParaRPr>
          </a:p>
        </p:txBody>
      </p:sp>
      <p:sp>
        <p:nvSpPr>
          <p:cNvPr id="9" name="文本框 8"/>
          <p:cNvSpPr txBox="1"/>
          <p:nvPr/>
        </p:nvSpPr>
        <p:spPr>
          <a:xfrm>
            <a:off x="288290" y="1026160"/>
            <a:ext cx="8471535" cy="2245360"/>
          </a:xfrm>
          <a:prstGeom prst="rect">
            <a:avLst/>
          </a:prstGeom>
          <a:noFill/>
        </p:spPr>
        <p:txBody>
          <a:bodyPr wrap="square" rtlCol="0">
            <a:spAutoFit/>
          </a:bodyPr>
          <a:lstStyle/>
          <a:p>
            <a:pPr indent="0" algn="just">
              <a:spcAft>
                <a:spcPts val="600"/>
              </a:spcAft>
              <a:buFont typeface="Arial" panose="020B0604020202020204" pitchFamily="34" charset="0"/>
              <a:buNone/>
            </a:pPr>
            <a:r>
              <a:rPr lang="en-US" altLang="zh-CN" sz="1200">
                <a:latin typeface="Times New Roman" panose="02020603050405020304" pitchFamily="18" charset="0"/>
                <a:cs typeface="Times New Roman" panose="02020603050405020304" pitchFamily="18" charset="0"/>
              </a:rPr>
              <a:t>In addition to the primary messages such as product quality and price, source credibility is a key factor that influences consumer decisions.</a:t>
            </a:r>
            <a:endParaRPr lang="en-US" altLang="zh-CN" sz="1200">
              <a:latin typeface="Times New Roman" panose="02020603050405020304" pitchFamily="18" charset="0"/>
              <a:cs typeface="Times New Roman" panose="02020603050405020304" pitchFamily="18" charset="0"/>
            </a:endParaRPr>
          </a:p>
          <a:p>
            <a:pPr indent="0" algn="just">
              <a:spcAft>
                <a:spcPts val="600"/>
              </a:spcAft>
              <a:buFont typeface="Arial" panose="020B0604020202020204" pitchFamily="34" charset="0"/>
              <a:buNone/>
            </a:pPr>
            <a:r>
              <a:rPr lang="en-US" altLang="zh-CN" sz="1200" dirty="0">
                <a:latin typeface="Times New Roman" panose="02020603050405020304" pitchFamily="18" charset="0"/>
                <a:cs typeface="Times New Roman" panose="02020603050405020304" pitchFamily="18" charset="0"/>
              </a:rPr>
              <a:t>Previous research has suggested that a salesperson’s attractiveness does not directly affect sales performance but, rather, influences some aspects of the customer’s impression of the salesperson such as sociality or competence.</a:t>
            </a:r>
            <a:endParaRPr lang="en-US" altLang="zh-CN" sz="1200" dirty="0">
              <a:latin typeface="Times New Roman" panose="02020603050405020304" pitchFamily="18" charset="0"/>
              <a:cs typeface="Times New Roman" panose="02020603050405020304" pitchFamily="18" charset="0"/>
            </a:endParaRPr>
          </a:p>
          <a:p>
            <a:pPr indent="0" algn="just">
              <a:spcAft>
                <a:spcPts val="600"/>
              </a:spcAft>
              <a:buFont typeface="Arial" panose="020B0604020202020204" pitchFamily="34" charset="0"/>
              <a:buNone/>
            </a:pPr>
            <a:r>
              <a:rPr lang="en-US" altLang="zh-CN" sz="1200">
                <a:latin typeface="Times New Roman" panose="02020603050405020304" pitchFamily="18" charset="0"/>
                <a:cs typeface="Times New Roman" panose="02020603050405020304" pitchFamily="18" charset="0"/>
              </a:rPr>
              <a:t>In online platforms, the pictorial and aesthetic features of profile pictures have a profound influence on consumers’ assessments of source credibility. </a:t>
            </a:r>
            <a:endParaRPr lang="en-US" altLang="zh-CN" sz="1200">
              <a:latin typeface="Times New Roman" panose="02020603050405020304" pitchFamily="18" charset="0"/>
              <a:cs typeface="Times New Roman" panose="02020603050405020304" pitchFamily="18" charset="0"/>
            </a:endParaRPr>
          </a:p>
          <a:p>
            <a:pPr indent="0" algn="just">
              <a:spcAft>
                <a:spcPts val="600"/>
              </a:spcAft>
              <a:buFont typeface="Arial" panose="020B0604020202020204" pitchFamily="34" charset="0"/>
              <a:buNone/>
            </a:pPr>
            <a:r>
              <a:rPr lang="en-US" altLang="zh-CN" sz="1200">
                <a:latin typeface="Times New Roman" panose="02020603050405020304" pitchFamily="18" charset="0"/>
                <a:cs typeface="Times New Roman" panose="02020603050405020304" pitchFamily="18" charset="0"/>
              </a:rPr>
              <a:t>Meanwhile, attractiveness has been found to be moderately correlated with perceived sociability, less so with competence, and almost not at all with honesty</a:t>
            </a:r>
            <a:endParaRPr lang="en-US" altLang="zh-CN" sz="1200">
              <a:latin typeface="Times New Roman" panose="02020603050405020304" pitchFamily="18" charset="0"/>
              <a:cs typeface="Times New Roman" panose="02020603050405020304" pitchFamily="18" charset="0"/>
            </a:endParaRPr>
          </a:p>
          <a:p>
            <a:pPr marL="285750" indent="-285750" algn="just">
              <a:spcAft>
                <a:spcPts val="600"/>
              </a:spcAft>
              <a:buFont typeface="Arial" panose="020B0604020202020204" pitchFamily="34" charset="0"/>
              <a:buChar char="•"/>
            </a:pPr>
            <a:r>
              <a:rPr lang="en-US" altLang="zh-CN" sz="1200" dirty="0">
                <a:latin typeface="Times New Roman" panose="02020603050405020304" pitchFamily="18" charset="0"/>
                <a:cs typeface="Times New Roman" panose="02020603050405020304" pitchFamily="18" charset="0"/>
              </a:rPr>
              <a:t>H2: Compared with plain-looking faces, attractive faces enhance (a) perceived sociability and (b) competence, which in turn affect (c) source credibility and (d) purchase intention.</a:t>
            </a:r>
            <a:endParaRPr lang="en-US" altLang="zh-CN" sz="1200" dirty="0">
              <a:latin typeface="Times New Roman" panose="02020603050405020304" pitchFamily="18" charset="0"/>
              <a:cs typeface="Times New Roman" panose="02020603050405020304" pitchFamily="18" charset="0"/>
            </a:endParaRPr>
          </a:p>
        </p:txBody>
      </p:sp>
      <p:pic>
        <p:nvPicPr>
          <p:cNvPr id="12" name="ECB019B1-382A-4266-B25C-5B523AA43C14-1" descr="qt_temp"/>
          <p:cNvPicPr>
            <a:picLocks noChangeAspect="1"/>
          </p:cNvPicPr>
          <p:nvPr/>
        </p:nvPicPr>
        <p:blipFill>
          <a:blip r:embed="rId1"/>
          <a:stretch>
            <a:fillRect/>
          </a:stretch>
        </p:blipFill>
        <p:spPr>
          <a:xfrm>
            <a:off x="1466850" y="2900680"/>
            <a:ext cx="6210300" cy="2135505"/>
          </a:xfrm>
          <a:prstGeom prst="rect">
            <a:avLst/>
          </a:prstGeom>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2" y="0"/>
            <a:ext cx="9144002" cy="573528"/>
          </a:xfrm>
          <a:prstGeom prst="rect">
            <a:avLst/>
          </a:prstGeom>
          <a:solidFill>
            <a:srgbClr val="1F4E79"/>
          </a:solidFill>
          <a:ln>
            <a:noFill/>
          </a:ln>
          <a:effectLst>
            <a:outerShdw blurRad="203200" dist="50800" dir="5400000" sx="105000" sy="105000" algn="ctr" rotWithShape="0">
              <a:srgbClr val="000000">
                <a:alpha val="3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任意多边形 2"/>
          <p:cNvSpPr/>
          <p:nvPr/>
        </p:nvSpPr>
        <p:spPr>
          <a:xfrm>
            <a:off x="-5327" y="109812"/>
            <a:ext cx="587288" cy="353906"/>
          </a:xfrm>
          <a:custGeom>
            <a:avLst/>
            <a:gdLst>
              <a:gd name="connsiteX0" fmla="*/ 0 w 710619"/>
              <a:gd name="connsiteY0" fmla="*/ 0 h 570968"/>
              <a:gd name="connsiteX1" fmla="*/ 425135 w 710619"/>
              <a:gd name="connsiteY1" fmla="*/ 0 h 570968"/>
              <a:gd name="connsiteX2" fmla="*/ 710619 w 710619"/>
              <a:gd name="connsiteY2" fmla="*/ 285484 h 570968"/>
              <a:gd name="connsiteX3" fmla="*/ 425135 w 710619"/>
              <a:gd name="connsiteY3" fmla="*/ 570968 h 570968"/>
              <a:gd name="connsiteX4" fmla="*/ 0 w 710619"/>
              <a:gd name="connsiteY4" fmla="*/ 570968 h 5709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10619" h="570968">
                <a:moveTo>
                  <a:pt x="0" y="0"/>
                </a:moveTo>
                <a:lnTo>
                  <a:pt x="425135" y="0"/>
                </a:lnTo>
                <a:lnTo>
                  <a:pt x="710619" y="285484"/>
                </a:lnTo>
                <a:lnTo>
                  <a:pt x="425135" y="570968"/>
                </a:lnTo>
                <a:lnTo>
                  <a:pt x="0" y="570968"/>
                </a:lnTo>
                <a:close/>
              </a:path>
            </a:pathLst>
          </a:cu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4" name="任意多边形 3"/>
          <p:cNvSpPr/>
          <p:nvPr/>
        </p:nvSpPr>
        <p:spPr>
          <a:xfrm>
            <a:off x="498024" y="109812"/>
            <a:ext cx="426476" cy="353906"/>
          </a:xfrm>
          <a:custGeom>
            <a:avLst/>
            <a:gdLst>
              <a:gd name="connsiteX0" fmla="*/ 0 w 654307"/>
              <a:gd name="connsiteY0" fmla="*/ 0 h 723958"/>
              <a:gd name="connsiteX1" fmla="*/ 292328 w 654307"/>
              <a:gd name="connsiteY1" fmla="*/ 0 h 723958"/>
              <a:gd name="connsiteX2" fmla="*/ 654307 w 654307"/>
              <a:gd name="connsiteY2" fmla="*/ 361979 h 723958"/>
              <a:gd name="connsiteX3" fmla="*/ 292328 w 654307"/>
              <a:gd name="connsiteY3" fmla="*/ 723958 h 723958"/>
              <a:gd name="connsiteX4" fmla="*/ 0 w 654307"/>
              <a:gd name="connsiteY4" fmla="*/ 723958 h 723958"/>
              <a:gd name="connsiteX5" fmla="*/ 361979 w 654307"/>
              <a:gd name="connsiteY5" fmla="*/ 361979 h 723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54307" h="723958">
                <a:moveTo>
                  <a:pt x="0" y="0"/>
                </a:moveTo>
                <a:lnTo>
                  <a:pt x="292328" y="0"/>
                </a:lnTo>
                <a:lnTo>
                  <a:pt x="654307" y="361979"/>
                </a:lnTo>
                <a:lnTo>
                  <a:pt x="292328" y="723958"/>
                </a:lnTo>
                <a:lnTo>
                  <a:pt x="0" y="723958"/>
                </a:lnTo>
                <a:lnTo>
                  <a:pt x="361979" y="361979"/>
                </a:lnTo>
                <a:close/>
              </a:path>
            </a:pathLst>
          </a:cu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5" name="文本框 4"/>
          <p:cNvSpPr txBox="1"/>
          <p:nvPr/>
        </p:nvSpPr>
        <p:spPr>
          <a:xfrm>
            <a:off x="-44777" y="66399"/>
            <a:ext cx="400523" cy="584775"/>
          </a:xfrm>
          <a:prstGeom prst="rect">
            <a:avLst/>
          </a:prstGeom>
          <a:noFill/>
        </p:spPr>
        <p:txBody>
          <a:bodyPr wrap="square" rtlCol="0">
            <a:spAutoFit/>
          </a:bodyPr>
          <a:lstStyle/>
          <a:p>
            <a:r>
              <a:rPr lang="en-US" altLang="zh-CN" sz="3200" dirty="0">
                <a:solidFill>
                  <a:srgbClr val="1F4E79"/>
                </a:solidFill>
              </a:rPr>
              <a:t>2</a:t>
            </a:r>
            <a:endParaRPr lang="zh-CN" altLang="en-US" sz="3200" dirty="0">
              <a:solidFill>
                <a:srgbClr val="1F4E79"/>
              </a:solidFill>
            </a:endParaRPr>
          </a:p>
        </p:txBody>
      </p:sp>
      <p:sp>
        <p:nvSpPr>
          <p:cNvPr id="6" name="文本框 5"/>
          <p:cNvSpPr txBox="1"/>
          <p:nvPr/>
        </p:nvSpPr>
        <p:spPr>
          <a:xfrm>
            <a:off x="865505" y="56515"/>
            <a:ext cx="7934960" cy="460375"/>
          </a:xfrm>
          <a:prstGeom prst="rect">
            <a:avLst/>
          </a:prstGeom>
          <a:noFill/>
        </p:spPr>
        <p:txBody>
          <a:bodyPr wrap="square" rtlCol="0">
            <a:spAutoFit/>
          </a:bodyPr>
          <a:lstStyle>
            <a:defPPr>
              <a:defRPr lang="zh-CN"/>
            </a:defPPr>
            <a:lvl1pPr>
              <a:defRPr sz="3200">
                <a:solidFill>
                  <a:srgbClr val="1F4E79"/>
                </a:solidFill>
              </a:defRPr>
            </a:lvl1pPr>
          </a:lstStyle>
          <a:p>
            <a:pPr lvl="0"/>
            <a:r>
              <a:rPr lang="en-US" altLang="zh-CN" sz="2400" b="1" dirty="0">
                <a:solidFill>
                  <a:schemeClr val="bg1"/>
                </a:solidFill>
                <a:latin typeface="Times New Roman" panose="02020603050405020304" pitchFamily="18" charset="0"/>
                <a:ea typeface="微软雅黑" panose="020B0503020204020204" charset="-122"/>
                <a:cs typeface="Times New Roman" panose="02020603050405020304" pitchFamily="18" charset="0"/>
              </a:rPr>
              <a:t>Theoretical Background</a:t>
            </a:r>
            <a:endParaRPr lang="en-US" altLang="zh-CN" sz="2400" b="1" dirty="0">
              <a:solidFill>
                <a:schemeClr val="bg1"/>
              </a:solidFill>
              <a:latin typeface="Times New Roman" panose="02020603050405020304" pitchFamily="18" charset="0"/>
              <a:ea typeface="微软雅黑" panose="020B0503020204020204" charset="-122"/>
              <a:cs typeface="Times New Roman" panose="02020603050405020304" pitchFamily="18" charset="0"/>
            </a:endParaRPr>
          </a:p>
        </p:txBody>
      </p:sp>
      <p:sp>
        <p:nvSpPr>
          <p:cNvPr id="8" name="矩形 7"/>
          <p:cNvSpPr/>
          <p:nvPr/>
        </p:nvSpPr>
        <p:spPr>
          <a:xfrm>
            <a:off x="288387" y="627734"/>
            <a:ext cx="8270669" cy="370840"/>
          </a:xfrm>
          <a:prstGeom prst="rect">
            <a:avLst/>
          </a:prstGeom>
        </p:spPr>
        <p:txBody>
          <a:bodyPr wrap="square">
            <a:spAutoFit/>
          </a:bodyPr>
          <a:lstStyle/>
          <a:p>
            <a:pPr algn="just">
              <a:lnSpc>
                <a:spcPct val="130000"/>
              </a:lnSpc>
            </a:pPr>
            <a:r>
              <a:rPr lang="en-US" altLang="zh-CN" sz="1400" b="1" i="1" dirty="0">
                <a:solidFill>
                  <a:schemeClr val="accent1">
                    <a:lumMod val="50000"/>
                  </a:schemeClr>
                </a:solidFill>
                <a:latin typeface="Times New Roman" panose="02020603050405020304" pitchFamily="18" charset="0"/>
                <a:cs typeface="Times New Roman" panose="02020603050405020304" pitchFamily="18" charset="0"/>
                <a:sym typeface="+mn-ea"/>
              </a:rPr>
              <a:t>Ugliness v.s Plain-looking</a:t>
            </a:r>
            <a:endParaRPr lang="en-US" altLang="zh-CN" sz="1400" b="1" i="1" dirty="0">
              <a:solidFill>
                <a:schemeClr val="accent1">
                  <a:lumMod val="50000"/>
                </a:schemeClr>
              </a:solidFill>
              <a:latin typeface="Times New Roman" panose="02020603050405020304" pitchFamily="18" charset="0"/>
              <a:cs typeface="Times New Roman" panose="02020603050405020304" pitchFamily="18" charset="0"/>
            </a:endParaRPr>
          </a:p>
        </p:txBody>
      </p:sp>
      <p:sp>
        <p:nvSpPr>
          <p:cNvPr id="9" name="文本框 8"/>
          <p:cNvSpPr txBox="1"/>
          <p:nvPr/>
        </p:nvSpPr>
        <p:spPr>
          <a:xfrm>
            <a:off x="288290" y="1078865"/>
            <a:ext cx="8471535" cy="1614805"/>
          </a:xfrm>
          <a:prstGeom prst="rect">
            <a:avLst/>
          </a:prstGeom>
          <a:noFill/>
        </p:spPr>
        <p:txBody>
          <a:bodyPr wrap="square" rtlCol="0">
            <a:spAutoFit/>
          </a:bodyPr>
          <a:lstStyle/>
          <a:p>
            <a:pPr indent="0" algn="just">
              <a:spcAft>
                <a:spcPts val="600"/>
              </a:spcAft>
              <a:buFont typeface="Arial" panose="020B0604020202020204" pitchFamily="34" charset="0"/>
              <a:buNone/>
            </a:pPr>
            <a:r>
              <a:rPr lang="en-US" altLang="zh-CN" sz="1200">
                <a:latin typeface="Times New Roman" panose="02020603050405020304" pitchFamily="18" charset="0"/>
                <a:cs typeface="Times New Roman" panose="02020603050405020304" pitchFamily="18" charset="0"/>
              </a:rPr>
              <a:t>Compensatory adaptation is a widely held perception that unattractive people often work harder to compensate for their disadvantaged appearance, leading to a perception of greater competence than those with plain-looking faces.</a:t>
            </a:r>
            <a:endParaRPr lang="en-US" altLang="zh-CN" sz="1200">
              <a:latin typeface="Times New Roman" panose="02020603050405020304" pitchFamily="18" charset="0"/>
              <a:cs typeface="Times New Roman" panose="02020603050405020304" pitchFamily="18" charset="0"/>
            </a:endParaRPr>
          </a:p>
          <a:p>
            <a:pPr indent="0" algn="just">
              <a:spcAft>
                <a:spcPts val="600"/>
              </a:spcAft>
              <a:buFont typeface="Arial" panose="020B0604020202020204" pitchFamily="34" charset="0"/>
              <a:buNone/>
            </a:pPr>
            <a:r>
              <a:rPr lang="en-US" altLang="zh-CN" sz="1200" dirty="0">
                <a:latin typeface="Times New Roman" panose="02020603050405020304" pitchFamily="18" charset="0"/>
                <a:cs typeface="Times New Roman" panose="02020603050405020304" pitchFamily="18" charset="0"/>
              </a:rPr>
              <a:t>Moreover, the “ugly Einstein” effect suggests that the stereotypical expert may be an impartial truth seeker with limited personal appeal.</a:t>
            </a:r>
            <a:endParaRPr lang="en-US" altLang="zh-CN" sz="1200" dirty="0">
              <a:latin typeface="Times New Roman" panose="02020603050405020304" pitchFamily="18" charset="0"/>
              <a:cs typeface="Times New Roman" panose="02020603050405020304" pitchFamily="18" charset="0"/>
            </a:endParaRPr>
          </a:p>
          <a:p>
            <a:pPr indent="0" algn="just">
              <a:spcAft>
                <a:spcPts val="600"/>
              </a:spcAft>
              <a:buFont typeface="Arial" panose="020B0604020202020204" pitchFamily="34" charset="0"/>
              <a:buNone/>
            </a:pPr>
            <a:r>
              <a:rPr lang="en-US" altLang="zh-CN" sz="1200">
                <a:latin typeface="Times New Roman" panose="02020603050405020304" pitchFamily="18" charset="0"/>
                <a:cs typeface="Times New Roman" panose="02020603050405020304" pitchFamily="18" charset="0"/>
              </a:rPr>
              <a:t>Not surprisingly, much anecdotal evidence exists on the perceived creativity and extraordinary characteristics of unattractive people. </a:t>
            </a:r>
            <a:endParaRPr lang="en-US" altLang="zh-CN" sz="1200">
              <a:latin typeface="Times New Roman" panose="02020603050405020304" pitchFamily="18" charset="0"/>
              <a:cs typeface="Times New Roman" panose="02020603050405020304" pitchFamily="18" charset="0"/>
            </a:endParaRPr>
          </a:p>
          <a:p>
            <a:pPr marL="285750" indent="-285750" algn="just">
              <a:spcAft>
                <a:spcPts val="600"/>
              </a:spcAft>
              <a:buFont typeface="Arial" panose="020B0604020202020204" pitchFamily="34" charset="0"/>
              <a:buChar char="•"/>
            </a:pPr>
            <a:r>
              <a:rPr lang="en-US" altLang="zh-CN" sz="1200" dirty="0">
                <a:latin typeface="Times New Roman" panose="02020603050405020304" pitchFamily="18" charset="0"/>
                <a:cs typeface="Times New Roman" panose="02020603050405020304" pitchFamily="18" charset="0"/>
              </a:rPr>
              <a:t>H3: Compared with plain-looking faces, unattractive faces enhance (a) perceived competence, which in turn affects (b) source credibility and (c) purchase intention.</a:t>
            </a:r>
            <a:endParaRPr lang="en-US" altLang="zh-CN" sz="1200" dirty="0">
              <a:latin typeface="Times New Roman" panose="02020603050405020304" pitchFamily="18" charset="0"/>
              <a:cs typeface="Times New Roman" panose="02020603050405020304" pitchFamily="18" charset="0"/>
            </a:endParaRPr>
          </a:p>
        </p:txBody>
      </p:sp>
      <p:pic>
        <p:nvPicPr>
          <p:cNvPr id="7" name="ECB019B1-382A-4266-B25C-5B523AA43C14-2" descr="qt_temp"/>
          <p:cNvPicPr>
            <a:picLocks noChangeAspect="1"/>
          </p:cNvPicPr>
          <p:nvPr/>
        </p:nvPicPr>
        <p:blipFill>
          <a:blip r:embed="rId1"/>
          <a:stretch>
            <a:fillRect/>
          </a:stretch>
        </p:blipFill>
        <p:spPr>
          <a:xfrm>
            <a:off x="1868805" y="2610485"/>
            <a:ext cx="6045835" cy="2238375"/>
          </a:xfrm>
          <a:prstGeom prst="rect">
            <a:avLst/>
          </a:prstGeom>
        </p:spPr>
      </p:pic>
    </p:spTree>
  </p:cSld>
  <p:clrMapOvr>
    <a:masterClrMapping/>
  </p:clrMapOvr>
</p:sld>
</file>

<file path=ppt/tags/tag1.xml><?xml version="1.0" encoding="utf-8"?>
<p:tagLst xmlns:p="http://schemas.openxmlformats.org/presentationml/2006/main">
  <p:tag name="REFSHAPE" val="806009964"/>
  <p:tag name="KSO_WM_UNIT_PLACING_PICTURE_USER_VIEWPORT" val="{&quot;height&quot;:12765,&quot;width&quot;:13095}"/>
</p:tagLst>
</file>

<file path=ppt/tags/tag2.xml><?xml version="1.0" encoding="utf-8"?>
<p:tagLst xmlns:p="http://schemas.openxmlformats.org/presentationml/2006/main">
  <p:tag name="REFSHAPE" val="810895748"/>
  <p:tag name="KSO_WM_UNIT_PLACING_PICTURE_USER_VIEWPORT" val="{&quot;height&quot;:11265,&quot;width&quot;:10455}"/>
</p:tagLst>
</file>

<file path=ppt/theme/theme1.xml><?xml version="1.0" encoding="utf-8"?>
<a:theme xmlns:a="http://schemas.openxmlformats.org/drawingml/2006/main" name="Office 主题">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自定义 1">
      <a:majorFont>
        <a:latin typeface="Microsoft YaHei UI"/>
        <a:ea typeface="微软雅黑"/>
        <a:cs typeface=""/>
      </a:majorFont>
      <a:minorFont>
        <a:latin typeface="Microsoft YaHei UI"/>
        <a:ea typeface="微软雅黑"/>
        <a:cs typeface=""/>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a:defRPr sz="3600" dirty="0"/>
        </a:defPPr>
      </a:lstStyle>
    </a:txDef>
  </a:objectDefaul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customXml/item1.xml><?xml version="1.0" encoding="utf-8"?>
<s:customData xmlns="http://www.wps.cn/officeDocument/2013/wpsCustomData" xmlns:s="http://www.wps.cn/officeDocument/2013/wpsCustomData">
  <extobjs>
    <extobj name="ECB019B1-382A-4266-B25C-5B523AA43C14-1">
      <extobjdata type="ECB019B1-382A-4266-B25C-5B523AA43C14" data="ewogICAiRmlsZUlkIiA6ICI3MDUyNzE1MzMyOCIsCiAgICJHcm91cElkIiA6ICIxMjIyNTc2MzgiLAogICAiSW1hZ2UiIDogImlWQk9SdzBLR2dvQUFBQU5TVWhFVWdBQUEwZ0FBQUUzQ0FZQUFBQ1FER0htQUFBQUNYQklXWE1BQUFzVEFBQUxFd0VBbXB3WUFBQWdBRWxFUVZSNG5PM2RlMVRWZGRyLy85ZEdCRVdFVk5EQlUzbkNDalVCODVocGQrWTVkVXh4TE1Ua0pvM0cwZGJrN2FsYzlpMi9uc1oxanl0QzFMUkVQR1NDMmVpUW9hUGNqRENaQXFacDM1OUpHc1p0S0NvcGFBcTZmMyt3MlFPeWdRMXMyQnllajdWY0EvdnoyWi8zdFJsNGQxMmZ3L3VT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NQW1EUFlPQUtqRkhQejkvWU9OUnVNMFNVOUs4ckIzUUxDN0xFbG5EUVpEVkhKeThzZVNIdGc3SUFBQVlGc1VTSUJsRG41K2ZsOUlHbXZ2UUZCcjdVdEpTWmtnaWlRQUFPb1ZDaVRBQW45Ly94Q2owZmhSMTY1ZHRYRGhRbmw3ZTZ0WnMyYjJEZ3QybHB1YnEzUG56bW5seXBVNmYvNjhqRVpqU0dwcTZtWjd4d1VBQUd6SHdkNEJBTFdSNmJZNkxWeTRVTDYrdmhSSGtDUTFhOVpNdnI2K1dyQmdnU1RKWURCTXMzTklBQURBeGlpUUFNdWVsQ1J2YjI5N3g0RmFxTWp2aFk4OTR3QUFBTFpIZ1FSWTVpR0pLMGV3eU5YVnRmQkxGdTRBQUtDZW9VQUNBQUFBQUJNS0pBQUFBQUF3b1VBQ0FBQUFBQk1LSkFBQUFBQXdvVUFDQUFBQUFCTUtKQUFBQUFBd29VQUNBQUFBQUJNS0pBQUFBQUF3b1VBQ0FBQUFBQk1LSkFBQUFBQXdvVUFDQUFBQUFCTUtKQUFBQUFBd29VQUNBQUFBQUJNS0pBQUFBQUF3b1VBQ0FBQUFBQk1LSkFBQUFBQXdvVUFDQUFBQUFCTUtKQUFBQUFBd29VQUNBQUFBQUJNS0pBQUFBQUF3b1VBQ0FBQUFBQk1LSkFBQUFBQXdvVUFDQUFBQUFCTUtKQUFBQUFBd29VQUNBQUFBQUJNS0pBQUFBQUF3b1VBQ0FBQUFBQk5IZXdjQVZJZXVYYnM2dDJqUm9zWHg0OGQvc1hjc0QvdnR0OThVSFIydHVMZzRYYng0VVhmdTNORWpqendpSHg4ZnJWMjcxdDdoVlZwbVpxWU9Ianlvd01CQWU0Y0NBQUJRYVJSSXFKZGF0R2pSNHY3OSsvL3I1K2VYWURRYVl4NDhlTERuMjIrL3piQjNYQmtaR1pvelo0NnVYTG1pOGVQSEt6QXdVTTdPenZyNTU1OTErUEJoZTRkWEpWRlJVZHE1Y3ljRkVnQUFxTk1va0ZDZkdTUU5NUmdNUXhvMWF2U0JuNS9mMXdhRElTWXZMeS9tMUtsVEYybzZtRHQzN3VoUGYvcVRqRWFqUHZ2c00zbDVlUlhiL3NvcnI5UjBTQUFBQUhnSUJSSWFrdjVHbzdHL282UGpYL3o4L0ZJbHhSZ01ocGprNU9UL1Z4T0Q3OTY5V3ovOTlKTzJiOTllb2ppeUpETXpVeEVSRVVwTVROVE5temZWcGswYmpSbzFTaUVoSVdyY3VMRWt5ZC9mWDFPblRsV25UcDMweVNlZktEczdXODgrKzZ6ZWVlY2RuVDkvWG12V3JORVBQL3lnTm0zYTZNMDMzOVRRb1VQTnh5OThiNTgrZmJSdTNUcGR1blJKWGw1ZWV1MjExelJxMUtoaXNXUmtaR2p0MnJYNit1dXZKVW1EQmczUy9QbnoxYkpsUy9PeGloNVhrcEtUa3l2MC9xbFRwOHJYMTFjYk5teFFlbnE2dkx5OE5HZk9IRDMzM0hQRllzbk96dGI2OWV1VmtKQ2c2OWV2eThQRFEyKysrYWFHRFJ0bTFWZ0FBQUJsTWRnN0FLQTZQUDMwMDcrN2YvLytaU3QzUDJzMEdtTWt4YVNtcHA2U1pQVHo4ek5LeFpQOHFnb0tDcElrYmQyNnRkeDlyMTY5cXNEQVFEazZPdXJWVjE5VjY5YXRkZkxrU1czZnZsMURodzdWNnRXckpSVVVGaDA3ZGxUbnpwMzE0b3N2S2prNVdUdDI3TkJ6enoybnMyZlBLamc0V0s2dXJvcUlpTkRWcTFmMTk3Ly9YUzFhdERDLzkvSEhIMWQrZnI2bVRac21KeWNuZmZycHAvcjIyMi8xd1FjZmFOQ2dRWktrckt3c3Zmenl5M0oxZFZWSVNJank4dkswZnYxNnRXclZTbHUzYnBXRGc0T1NrcElVRXhPaitQaDRoWVdGU1pJR0RoeG85ZnY5L2YzVnJWczNPVGs1NmVXWFgxWitmcjQyYnR5b0sxZXVLQ1ltUnUzYXRaTWszYng1VTlPblQxZDJkcmFtVDUrdXpwMDdLejA5WGE2dXJwb3dZWUpWWTlsS1lTR1lrcExDUEFvQVFEM0NGYVI2eHRmWDk1akJZT2hyN3pqczdmNzkreFhaL1VtRHdmQ2twQ1YrZm41cGttS3FJNllMRnk1bytQRGhWdTI3WWNNRzNicDFTekV4TWVhclRVT0dESkc3dTd2Q3dzSjArdlJwOWV6WlUxTEJaMTIxYXBVY0hSMDFkT2hRblRselJrZU9ITkY3Nzcybk1XUEdTSkthTkdtaXQ5NTZTOGVQSHk4V3d5Ky8vS0xQUC85Y2JtNXVrcVRCZ3dkci9QangycnAxcTdsQTJyQmhnM0p6Y3hVWkdXbU9wWFhyMXBvOWU3YU9IVHVtQVFNR2FPREFnVXBLU3BMMDc4S282R2NwNy8xU3daV2hQWHYyeU1YRlJaTGs1ZVdsbVRObjZzaVJJK2JubWpadjNxeU1qQXh0MjdaTjN0N2VGbjl1MW94bFM0WEZOR3dtMzJnMGprcE5UVDFrNzBBQUFBMFR5M3pYTXhSSFZXWTBHQXpWa3ZEbTVlWEowZEc2Y3hLSmlZa2FPSEJnaVZ2eENndWVFeWRPbUY5Nyt1bW5peDIzc0hBb2VtdGE1ODZkSlVuWHIxOHZkcnhubm5uR1hCeEpVdE9tVFRWZ3dBQjkvLzMzNXRlT0hqMnEvdjM3eTkzZFhiZHYzOWJ0MjdmMStPT1BTNUxPbkRsVDdtZXg5djJEQmcweUYwZVMxS05IRDBrRlY5TUtIVGx5UlAzNzk3ZFlITmtpVnRRS2pwTGV0WGNRQUlDR2l5dEk5VlJEdisybklyZllHUXlHTXc4ZVBJZ3hHQXd4S1NrcHAxVndpOTBDVzhmazRlR2hTNWN1V2JYdnRXdlgxTHAxNnhLdkZ6NUhjL1BtVGZOclRaczJMYlpQWWJGVXROZ29mTzNCZ3dmRjltM2V2SG1KTVZ4Y1hIVDM3dDFpc2NUSHgydnc0TUVsOWkwYVIxbWZ4WnIzUC93NW5KMmRKUlcvR3BpWm1XbStzbFdWc1d5cG9mK3QyWktmbjkrN2twWWFEQWF1SGdFQTdJWUNDUTFWaXFRWUJ3ZUhtQk1uVHZ4L05URmczNzU5RlJzYnE4ek1UTFZwMDZiTWZkM2MzSFR0MnJVU3J4ZGVBYkxWZ2dONWVYa2xYcnQ4K2JJOFBEek0zN3U2dXFwMzc5N21aNmlLOHZUMExIZU1xcjYvS0JjWGx4Slh3YXByTEFBQTBEQlJJS0VoK1pkcG1lODk5bGptT3pBd1VGOSsrYVhlZnZ0dGZmREJCOFd1OEVpUzBXaVV3VkJ3TWFKZnYzNUtTRWpRbFN0WGlsMUppbzJObGNGZ0tQR2NUMlVkTzNaTTkrN2RrNU9UazZTQ0t6VEhqaDNUNk5HanpmdjQrdnJxd29VTDh2SHhNYStlOTNDOGt0U29VU05KS25hOGlyemZHbjM3OWxWaVltS3BSYVl0eHdJQUFBMFRCUkxxc3dlUy9pa3Ardjc5KzUvYnUxRnM1ODZkdFhUcFVyMzc3cnVhTkdtU0prNmNxSzVkdThwb05PckhIMy9VVjE5OXBjOCsrMHlTRkJvYXFzVEVSSVdFaENnb0tFaWVucDQ2ZGVxVW9xS2lOR1hLRkhYcDBzVW1NZVhtNW1yMjdObWFQSG15ZnZ2dE4zM3l5U2R5Y25KU2NIQ3dlWi9nNEdBRkJ3ZHIxcXhabWpoeG90emMzSlNlbnE3RGh3L3I0NDgvTnUvWHNXTkhTVko0ZUxpNmRldW1zV1BIVnVqOTFnZ05EVlZTVXBLQ2c0TVZGQlFrTHk4dm5UdDNUbTV1YmdvSUNMRHBXQUFBb0dHaVFFSzlkT1BHalJzdFdyUm9kL3o0OFYvc0hVdFJJMGVPVkxkdTNSUVpHYWs5ZS9Zb0t5dExqbzZPYXQrK2ZiRVYxdHEzYjYvSXlFaUZoNGNyUER4Y2QrN2NVY2VPSFRWdjNqeE5uanpaWnZHTUdERkNqenp5aUZhdlhxM2MzRnoxNnRWTEsxZXVOQytyTFVrK1BqNktpSWpRdW5YcnRIejVjaG1OUm5YcTFFa1RKMDRzZHF3eFk4Ym82TkdqMnJWcmwxcTFhbVV1a0t4OXZ6VWVlK3d4YmRteXhmeHp1WHYzcnJwMDZhSzVjK2ZhZkN3QUFOQXdjYzlKUFZPNDVEQVBqbGROZGZSQnFtMEttN1BPbXpmUDNxSFVTZlJCc3IzQ1JSb2svWitVbEpSMzdSc05BS0NoWXBsdkFBQUFBRENoUUFJQUFBQUFFd29rQUFBQUFEQmhrUWFnZ2FyUHoxY0JBQUJVRmxlUUFBQUFBTUNFQWdrQUFBQUFUQ2lRQUFBQUFNQ0VBZ2tBQUFBQVRDaVFBQUFBQU1DRUFna0FBQUFBVENpUUFBQUFBTUNFQWdrQUFBQUFUQ2lRQUFBQUFNQ0VBZ2tBQUFBQVRDaVFBQUFBQU1DRUFna0FBQUFBVENpUUFBQUFBTUNFQWdrQUFBQUFUQ2lRQUFBQUFNQ0VBZ2tBQUFBQVRDaVFBQUFBQU1DRUFna0FBQUFBVENpUUFBQUFBTUNFQWdrQUFBQUFUQ2lRQUFBQUFNQ0VBZ2tBQUFBQVRDaVFBQUFBQU1DRUFnbXdMRXVTY25OejdSMEhhcUdjbkp6Q0w3UHNHUWNBQUxBOUNpVEFzck9TZE83Y09YdkhnVnFveU8vRkdYdkdBUUFBYkk4Q0NiREFZREJFU2RMS2xTdVZrcEpTOUlvQkdyQ2NuQnlscEtSbzFhcFZraVNqMFJobDU1QUFBSUNOT2RvN0FLQTJTazVPL3RqUHoyLzgrZlBueDc3MjJtdjJEZ2UxMDc3VTFOU1A3UjBFQUFDd0xhNGdBWlk5U0VsSkdXODBHa01rL1k5NDFnUUZzaVQ5ajlGb0RFbEpTWmtneVdqdmdBQUFnRzF4QlFrbzNZUFUxTlROa2piYk94QUFBQURVREs0Z0FRQUFBSUFKQlJJQUFBQUFtRkFnQVFBQUFJQUpCUklBQUFBQW1GQWdBUUFBQUlBSkJSSUFBQUFBbUZBZ0FRQUFBSUFKQlJJQUFBQUFtRkFnQVFBQUFJQUpCUklBQUFBQW1GQWdBUUFBQUlBSkJSSUFBQUFBbUZBZ0FRQUFBSUFKQlJJQUFBQUFtRkFnQVFBQUFJQUpCUklBQUFBQW1GQWdBUUFBQUlBSkJSSUFBQUFBbUZBZ0FRQUFBSUFKQlJJQUFBQUFtRkFnQVFBQUFJQUpCUklBQUFBQW1GQWdBUUFBQUlBSkJSSUFBQUFBbUZBZ0FRQUFBSUFKQlJJQUFBQUFtRkFnQVFBQUFJQUpCUklBQUFBQW1GQWdBUUFBQUlBSkJSSUFBQUFBbURqYU93QUFRTVBrNit2N3VzRmc2RjNrcFQ2bS94M3I1K2YzdThJWGpVYmp5ZFRVMVBVMUd4MEFvS0dpUUFJQTJJV0RnNE9EMFdpY1pXR1R2K2xmNFg1L3JMbW9BQUFOSGJmWUFRRHM1WE5yZG5Kd2NOaFQzWUVBQUZDSUFna0FZQmZKeWNtWGpVWmpZam03SFQxKy9QZ3ZOUklRQUFDaVFBSUEySkhCWUlncFo1Znl0Z01BWUZNVVNBQUF1ekVhaldYZVBtY3dHTGk5RGdCUW95aVFBQUIyazVxYStwT2tFNlZzUHA2Y25KeGVrL0VBQUVDQkJBQ3dxOUp1c3pNYWpkeGVCd0NvY1JSSUFBQzd1bi8vdnNWQ3lJcm5rd0FBc0RrS0pBQ0FYWjA4ZWZJSFNhY2ZldmxVU2tyS2VYdkVBd0JvMkNpUUFBQzFRYkdyUlZ3OUFnRFlDd1VTQU1EdUhCd2NpaFZFK2ZuNUZFZ0FBTHVnUUFJQTJOMkpFeWZPRlAzKzIyKy9QV3V2V0FBQURSc0ZFZ0NnTmpCSyt0ejA5UjdUOXdBQTFEZ0tKQUJBYmZGL0pjbGdNUHhmZXdjQ0FHaTRLSkFBQUxWQ1NrcEtpcVREeWNuSnFmYU9CUURRY0Juc0hZQU5PUGo3K3djYmpjWnBrcDZVNUdIdmdHQjNXWkxPR2d5R3FPVGs1SThsUGJCM1FFQVptTVB3TU9ZdzFCVG1IenlNK1VkMXYwQnk4UFB6KzBMU1dIc0hnbHByWDBwS3lnUTEwRDl3MUhyTVlTZ1BjeGlxQy9NUHl0Tmc1NTg2WFNENSsvdUhHSTNHajdwMjdhcUZDeGZLMjl0YnpabzFzM2RZc0xQYzNGeWRPM2RPSzFldTFQbno1MlUwR2tOU1UxTTMyenN1NEdITVliQ0VPUXcxZ2ZrSGxqRC9GS2pUenlDWkxnbHI0Y0tGOHZYMTVROGJrcVJtelpySjE5ZFhDeFlza0NRWkRJWnBkZzRKc0lnNURKWXdoNkVtTVAvQUV1YWZBblc2UUZMQi9iTHk5dmEyZHh5b2hZcjhYdmpZTXc2Z0RNeGhLQlZ6R0tvWjh3OUsxZERubjdwZUlIbEk0cXdITEhKMWRTMzhrb2RPVVZzeGg2RlV6R0dvWnN3L0tGVkRuMy9xZW9FRUFBQUFBRFpEZ1FRQUFBQUFKaFJJQUFBQUFHQkNnUVFBQUFBQUpoUklBQUFBQUdCQ2dRUUFBQUFBSmhSSTFjemYzMTlyMXF3eGZ4OFFFS0M5ZS9mYU1hTHFGUjBkclJkZmZGRjkrL2JWdG0zYlNuemVoMzhlQUFBQTVWbXpabzM4L2YzdEhZYk5rQS9WYm83MkRxQTJ1WExsaXFLaW9wU1ltS2hmZnZsRmpSbzEwbU9QUGFaUm8wWnAwcVJKY25KeXF2SVlycTZ1TmpsT1JSU2RVQndjSE5TaVJRdjE2OWRQb2FHaGF0dTJyYzNHK2ZycnI3Vml4UXFOR0RGQ2I3MzFsdHEwYWFQRGh3L1grT2NGQUFDMlYxUDVSRTNMek16VXdZTUhGUmdZYU5YK1NVbEoyckZqaDg2Y09hT2NuQncxYmRwVVhicDBVWGg0dUZ4Y1hLbzVXdXN0WHJ4WUdSa1ppb3lNdEhjb2RRNEZra2xLU29yKy9PYy95OW5aV1pNbVRWSzNidDEwOSs1ZG5UaHhRaDk4OElIaTR1TDA0WWNmRm0yY1ZTa2ZmL3l4alNLdW1LRkRoK3FsbDE1U2ZuNiswdExTdEgzN2RuM3p6VGY2N0xQUDVPN3VicE14dnZubUcwblMyMisvYlc0OFo2L1BDd0FBYks4bThvbWFGaFVWcFowN2QxcFZJRVZIUjJ2RmloVjY0WVVYTkgvK2ZEVnIxa3labVprNmN1U0k4dkx5YWlCYTY5eTRjVU9IRHgvVzRzV0w3UjFLblVTQkpPbmF0V3Q2NjYyMzFMNTllNjFidDA1dWJtN21iU05Hak5DTEw3Nm9XYk5tYWZueTVWcStmTGtkSTYwOEx5OHZEUnc0VUpMMDdMUFA2cW1ubnRKcnI3Mm1MNy84VW4vNHd4OUs3RzgwR21Vd0dDbzB4cjE3OXlUUmxSc0FnUHFxSnZLSjJ1eWpqejdTYzg4OXA1VXJWeFo3ZmZMa3lYYUt5TEo5Ky9iSjJkbFp3NGNQdDNjb2RSSUZrcVFkTzNZb0p5ZEh5NWN2TDFZY0ZlclZxNWVDZ29LMGVmTm16Wm8xUzQ4KytxajgvZjAxZGVwVStmcjZhc09HRFVwUFQ1ZVhsNWZtekptajU1NTdydFN4Q3Q4M2I5NjhZdDliYzV5TWpBeXRYYnRXWDMvOXRTUnAwS0JCbWo5L3ZscTJiRm5oejl5clZ5OUpCYmNWRm8yaldiTm0ycjU5dTZaTm02WlpzMlpKS3JqMEhCRVJvY1RFUk4yOGVWTnQyclRScUZHakZCSVNvc2FORzV2ZlgvUXpTbEp5Y25LSnoydUpMVDhYQUFDb09iYk9KeVFwTFMxTmYvM3JYNVdhbXFvbVRacG93b1FKTWhxTnhjWXRMYit3OUhwMmRyYldyMSt2aElRRVhiOStYUjRlSG5yenpUYzFiTml3VXZPWDB1VGs1SlNJNVdIMzd0MVRaR1NrNHVMaWRPblNKVFZwMGtTREJ3L1dnZ1VMeXJ3VHFieDhLQ2NuUnhFUkVmckhQLzZoR3pkdXFGV3JWZ29PRHRha1NaT0tIY2RvTk9yenp6L1g2TkdqMWFSSmt6SmpoV1VVU0pLT0hqMnEzcjE3cTJQSGpxWHVNM3o0Y0czYXRFbkhqaDNUbzQ4K0trazZjZUtFVHAwNnBlRGdZT1huNTJ2anhvMWF0R2lSWW1KaTFLNWRPNnZIdCtZNFdWbFptakZqaGx4ZFhiVm8wU0xsNWVWcC9mcjFtak5uanJadTNTb0hoNHF0dDNIKy9IbEpLdmFaazVPVDVlbnBxV1hMbHBuL0dLOWV2YXFnb0NBNU9qcHE1c3laYXQyNnRVNmVQS2xQUHZsRUZ5NWMwT3JWcXlWSllXRmhpb21KVVh4OHZNTEN3cXlPdzlhZkN3QUExQnhiNXhPWEwxOVdTRWlJM04zZE5YLytmTG00dUdqWHJsMUtTMHVyVkh3M2I5N1VqQmt6bEoyZHJlblRwNnR6NTg1S1QwOVhUazZPcElybkw4T0hEOWZmL3ZZM3JWNjlXcSsvL3JyRkUrdVptWm5hdDIrZkprNmNxRTZkT2lrdExVMFJFUkZ5ZEhUVTBxVkxMUjdYbW54bzBhSkZPblhxbEY1Ly9YVzFhOWRPNmVucDVydDNpanB4NG9UUzA5UDFsNy84cFlJL0xSU2lRRkpCeGY3VVUwK1Z1VS83OXUwbEZmelNGOHJPenRhZVBYdk1EK1I1ZVhscDVzeVpPbkxraU5VUCtsbDduQTBiTmlnM04xZVJrWkh5OHZLU0pMVnUzVnF6WjgvV3NXUEhOR0RBZ0RMSHlNL1AxKzNidDNYdjNqMmRPWE5HYTlhc1VjZU9IVFZpeEFqelBsbFpXZHF5Wll1Y25aM05yMjNZc0VHM2J0MVNURXlNZWR3aFE0YkkzZDFkWVdGaE9uMzZ0SHIyN0ttQkF3Y3FLU2xKa3N5WDNxMVIxYzhGQUFCcVRuWG5FNXMyYmRMZHUzZTFZY01HdFduVHhyeGZRRUNBYnQ2OFdlRjROMi9lckl5TURHM2J0azNlM3Q0bHRsYzBmMW00Y0tFY0hCejAyV2VmYWYvKy9abzhlYkttVFp1bVJ4NTV4THhQNjlhdEZSMGRiVjZrYXNpUUlUcHo1b3dTRWhKS1BhNDErZENKRXljMGN1UklUWjA2dGN3WVkySmkxTE5uVDNYdDJyWGN6d1BMT0QwdjZmNzkrK1h1VTNqL3JLUGp2MnZLUVlNR0ZWdXRwRWVQSHBJS3pwSlVoRFhIT1hyMHFQcjM3eTkzZDNmZHZuMWJ0Mi9mMXVPUFB5NUpPblBtVExsajdONjlXNE1IRDlienp6K3ZOOTk4VTUwN2Q5YkdqUnZWdEdsVDh6NTkrL1l0TnBsSlVtSmlvZ1lPSEdqK1l5MDBac3dZU1FWbkthcWlxcDhMQUFEVW5Pck9KLzcxcjM5cHdJQUI1dUpJa3B5Y25OU3ZYNzlLeFh2a3lCSDE3OS9mWW5GVUdjN096bHF5WkltMmI5K3VBUU1HYU92V3Jab3dZWUtPSERsU2JCOUhSMGVkUFh0VysvZnZWMFJFaE5MVDAvWHJyNytXZWx4cjhxSGV2WHZyNE1HRDJyRmpoM0p6Y3kwZTU4YU5HNHFQajlkTEw3MWtrOC9iVUhFRlNWS2JObTEwOGVMRk12ZTVkT21TSkJXN2RhN29aQ0RKUEJsWVUzQVZaYzF4cmwyN3B2ajRlQTBlUExqRSs2MDVvekpzMkRCTm5UcFZqUnMzVm9jT0hTeGVFaTU2OXFQb3VLMWJ0eTd4ZXVFbDg4cWN6WG40K0ZYNVhBQUFvT1pVZHo2UmxaVlZyRGdxVlBRWnBZckl6TXpVb0VHREt2WGVzblR2M2wyclZxMVNXbHFhbGl4Wm9nVUxGaWdxS2tyZHUzZlg5OTkvcndVTEZ1akdqUnQ2NG9rbjFLNWRPelZwMHFUTVo1ZXN5WWRXclZxbDhQQndmZmpoaDFxM2JwM0dqUnVuTjk1NG85aHpUWC83Mjk5WW5NRUdLSkFrRFJnd1FOSFIwY3JJeUNqMTJhRzR1RGcxYXRTbzBtY3dxc3JWMVZXOWUvZFdVRkJRaVcyZW5wN2x2dC9UMDFPOWUvY3VjeDlMcTh5NHVibnAyclZySlY2L2Z2MjZKRlY1SVlXcWZpNEFBRkJ6cWp1ZmFOS2tpY1VyTFErZk5IVndjQ2h4UXRyUzh6Z3VMaTdtTWFwRGx5NWQ5Ti8vL2Q4YU0yYU0vdkdQZjZoNzkrNTY3NzMzMUxScFUzMzY2YWZtTzRSV3JGaWhzMmZQbG5vY2EvSWhOemMzTFZxMFNMTm56OVlYWDN5aDhQQndYYng0VWV2V3JaUDA3OFVaeG93WlUrSUtIaXFHQWtsU1lHQ2c5dTNicHlWTGx1akREejhzMGVRck5UVlZXN2R1MWU5Ly8zdUxaelZxZ3ErdnJ5NWN1Q0FmSDU5aVoxR3FlL25NZnYzNktTRWhRVmV1WENsMjVpYzJObFlHZzZGQ3p4dFpZcS9QQlFBQWFvNjErVVNQSGoyVWxKU2ttemR2bXE5TzNieDVVMGVQSGkxMnZOYXRXNWRZdUNFbEphWEV1SDM3OWxWaVlxSXlNek5MemVFYU5Xb2txYURBS3ErNWZWWldsanc4UElxOVZwaXZGT2FQYVdscEdqdDJyUG43dkx3OEhUOSt2TXpqV3BNUEZYN2R2SGx6QlFZRzZ2ejU4enB3NElCNTMrUEhqK3ZTcFV2Y1htY0RGRWdxdUcxdXhZb1ZXckJnZ1FJQ0FqUnAwaVIxNnRSSmQrN2MwYkZqeHhRYkc2cytmZnJvejMvK3M5MWlEQTRPVm5Cd3NHYk5tcVdKRXlmS3pjMU42ZW5wT256NGNMVTJZdzBORFZWaVlxSkNRa0lVRkJRa1QwOVBuVHAxU2xGUlVab3laWXE2ZE9sU3BlUGI2M01CcUppNjBqa2VRTzFrYlQ0eGZmcDAvZkdQZjFSb2FLaW1UWnVtQnc4ZWFPdldyZkx3OENoMlpXbjQ4T0hhdW5XcmR1ellvUmRlZUVFLy9mU1QrVXJLdytNbUpTVXBPRGhZUVVGQjh2THkwcmx6NStUbTVxYUFnQUJKLzE2Qkx6dzhYTjI2ZGRQWXNXTkwvUnkvLy8zdk5YejRjUG42K3VxUlJ4NVJabWFtZHUzYUpYZDNkNDBhTlVxUzVPM3RyYmk0T0hsN2U4dkR3MFBSMGRIS3o4OHY4K2RqVFQ3MHlpdXZhTnk0Y1dyYnRxMHlNek9Wa0pCUWJKbnltSmdZOWVyVnE4cTVHU2lRekFZUEhxeFBQLzFVa1pHUmlvNk9WbFpXbHB5ZG5kV3RXemN0WHJ4WUw3NzRvbDJYblBieDhWRkVSSVRXclZ1bjVjdVh5MmcwcWxPblRwbzRjV0sxanR1K2ZYdEZSa1lxUER4YzRlSGh1blBuampwMjdLaDU4K2JacENtYXZUNFhBT3ZWbGM3eEFHb3ZhL09KZnYzNmFlWEtsWXFJaU5DNzc3NnJ0bTNiYXViTW1mcnV1KytLWFRFS0RRMVZibTZ1UHZyb0k0V0ZoYWxIang1NjU1MTNTcXp3OXRoamoybkxsaTNtY2UvZXZhc3VYYnBvN3R5NTVuM0dqQm1qbzBlUGF0ZXVYV3JWcWxXWkJkS0VDUlAwelRmZjZNQ0JBOHJMeTVPbnA2ZjY5dTJya0pBUTh4V3E5OTkvWDh1V0xkUGF0V3ZWc21WTHZmcnFxMHBQVDlmT25UdExQYTQxK1ZDSERoMjBjZU5HM2JwMVM2MWF0ZEtJRVNQMHhodHZTQ3E0VlRFK1BsNUxsaXl4OHY4UmxLVk8zOFBrNStkbmxNcHU2SVdHcmZETVNrcEtTcDMrWFVmOVZGZm1zQkVqUnFobno1NWFzMmFOM1dKb3FMZmRNb2VodXRTVitRZlcyYkpsaTdaczJhS3Z2dnJLWnM4Zk5lVDVoMlcrQVFCbHNxWnp2RlN3V3RTNzc3NnJGMTU0UWYzNjlkTzRjZU1VRVJGUjdDcVR2NysveFVMcjRkY0x2NCtJaU5Benp6eWpqUnMzbXJkbFoyZHI1Y3FWR2oxNnRQcjM3Nit4WThmcTBLRkQ1dTBaR1JuNnIvLzZMdzBlUEZpREJ3L1d3b1VMcS9VaGJRQ3dKeFpuc0QxdXNRTUFsTW1henZGWHIxNVZVRkNRSEIwZE5YUG1UTFZ1M1ZvblQ1N1VKNTk4b2dzWExtajE2dFVWSGpjNU9WbWVucDVhdG14WnNhV0FaOHlZb2V6c2JFMmZQbDJkTzNkV2VucTZjbkp5SkZuWGpSNEE2cFBzN0d5TkhqMjZ6RnNEVVRFVVNBQ0FNbG5UT1g3RGhnMjZkZXVXWW1KaXpJMGdod3daSW5kM2Q0V0ZoZW4wNmRQcTJiTm5oY2JOeXNyU2xpMWJpcDBSM2J4NXN6SXlNclJ0MnphTGpSK3Q2VVlQQVBWSml4WXROR3ZXTEh1SFVhOXdLZzBBVUNack9zY25KaVpxNE1DQjVxS2swSmd4WXlSSkowNmNxUEM0ZmZ2MkxYRzd5SkVqUjlTL2YzK0x4WkZrWFRkNkFBREt3aFVrQUlCVnl1b2NmKzNhdFdLOVRRb1Z2VFd1b29wZW9TcVVtWm1wUVlNR2xmb2VhN3JSQXdCUUZnb2tBRUNGV09vYzcrYm1wbXZYcnBYWXQzQnhoTUpDeWNIQlFmZnYzeSsyejcxNzl5eU9ZMm5WT2hjWGx6SVhYTENtR3owQUFHWGhGanM3Q2dnSTBONjllKzBkQmdDVUtTc3JxOFJyRDNlTzc5ZXZuNUtTa25UbHlwVmkrOFhHeHNwZ01Hamd3SUdTQ3A0SEt0ckxSSkpTVWxLc2pxVnYzNzVLVEV4VVptYW14ZTIrdnI2NmVQR2lmSHg4MUx0M2IvTy9wNTU2U3UzYXRiTjZIQUFOUjJtcmE2TGg0Z3BTTlNuYTJkakJ3VUV0V3JSUXYzNzlGQm9hcXJadDIwb3FPTlBwNU9SVW9lTm1abWJxNE1HRENnd010R204QUNxdVY2OWU3YnQzNzM1NTkrN2Q5OHZmdSs2eXBuTjhhR2lvRWhNVEZSSVNvcUNnSUhsNmV1clVxVk9LaW9yU2xDbFR6SjNkaHc4ZnJxMWJ0MnJIamgxNjRZVVg5Tk5QUDJuZHVuVld4eElhR3Fxa3BDUUZCd2NyS0NoSVhsNWVPbmZ1bk56YzNCUVFFR0JWTjNxZ1BxZ3Y4NDgxK1JKUTB5aVFxdEhRb1VQMTBrc3ZLVDgvWDJscGFkcStmYnUrK2VZYmZmYlpaM0ozZDYvVWY2eWpvcUswYytkT0NpU2dGbkIwZEh6bi9QbnpFL3o5L1Q5LzhPQkJqTHU3ZTN4OGZIeSt2ZU95TldzNng3ZHYzMTZSa1pIbWJ2VjM3dHhSeDQ0ZE5XL2VQRTJlUE5sOHJORFFVT1htNXVxamp6NVNXRmlZZXZUb29YZmVlVWRUcDA2MUtwYkhIbnRNVzdac01ZOXo5KzVkZGVuU1JYUG56cFZrWFRkNm9ENm9UL05QZWZrU1VOTW9rS3FSbDVlWCtiYVNaNTk5Vms4OTlaUmVlKzAxZmZubGwvckRILzVnNStnS05OVHU5SUN0R0F5R05rYWo4WFdEd2ZENnI3LytldDNQeis4TGc4RVE4K3V2dng0NmYvNzhYWHZIWnd0dnZmV1dWZnM5K3VpajVmWTdjbkp5MHVMRmk3VjQ4ZUppcnljbko1ZjVmVkdGejBDVnh0aWlkeE1BQUJRN1NVUkJWTS9QVDVzMmJiSWlZcUJ1cXkvelQzWGxTK1E0cUN5ZVFhcEJ2WHIxa2lUelBmcVc3bmt0cTBPOHY3Ky9kdTdjYWY2NjZHVnBXM1NuTDYvN2ZFNU9qdjd5bDc5bzVNaVI2dGV2bjBhUEhxM282R2p6OWlsVHB1aUxMNzZvOU04SHFPc01Ca05MU1RPTVJ1TitOemUzSzc2K3Z0djkvUHdtK3Z2N3U5ZzdOZ0QxVzMyYWY2ekpseXk5WGxhT1UxWitWZWp3NGNNS0NBaFEvLzc5TldIQ0JCMDRjS0RZOW52Mzd1bWpqejdTNU1tVDFiOS9mdzBkT2xSTGxpd3hONnFXeXMrVnBQTHpMZGdmVjVCcTBQbno1eVZKSFR0MnRMaTl2QTd4WVdGaGlvbUpVWHg4dk1MQ3dpb2RoNlh1OU5aMG4xKzBhSkZPblRxbDExOS9YZTNhdFZONmVucUoxYWVNUm1PbDR3THFHVGVEd2ZDeXBKZU5SdU50UHorL0w0MUdZNHlUazlQZmp4MDd4bnJUQUtwVG5aNS95c3VYeW1JcHh5a3Z2NUlLZXJXZFBIbFN3Y0hCdW4vL3ZqWnUzS2dsUzVhb2UvZnU2dFNwazZTQzU4RDM3ZHVuaVJNbnFsT25Ua3BMUzFORVJJUWNIUjIxZE9sU1NTbzNWN0ltMzRMOVVTQlZvL3o4Zk4yK2ZWdjM3dDNUbVRObnRHYk5HblhzMkZFalJveXd1SDk1SGVJSERoeW9wS1FrODllVlphazd2VFhkNTArY09LR1JJMGVXK3F6QXJsMjdLaDFUZGZQejg2TnlnejI1U0hySllEQzhsSmVYSno4L3YvMlNZdXdkRk9vTzVqQlVRYTJmZnlxYUw1WEZVbzVUWG40bEZmUlErL3p6eitYcTZpcXA0TGEvMTE1N1RmLzg1ei9OQlZMcjFxMFZIUjF0WG1CcnlKQWhPblBtakJJU0VzekhLUzlYc2liZmd2MVJJRldqM2J0M2EvZnUzWklLVm1aNTl0bG50WERoUWpWdDJ0VGkvdVYxaUxjVlM5M3BIKzQrTDZsWTkva0JBd2FvZCsvZU9uandvTHAxNjZieDQ4ZXJXYk5tMVJvblVJOFpEUWFEa1N1dUFPeWcxczAvRmMyWHltSXB4N0VtdjNybW1XZk14WkVrOWVqUlE1S0s5WGR6ZG5iV2d3Y1BkUGJzV2YzNDQ0KzZkT21TMHRQVDlldXZ2NXIzS1M5WHNpYmZndjFSSUZXalljT0dhZXJVcVdyY3VMRTZkT2dnTnplM012Y3ZyME84clZqcVRtOU45L2xWcTFZcFBEeGNIMzc0b2RhdFc2ZHg0OGJwalRmZUtEYWgxRllwS1NrOHBRbWI4L1B6V3k5cGxoVzczallZRExFUEhqeUljWEZ4K1h0aVl1SXQwL3UzVkd1QXFEZVl3L0N3K2pUL1ZEUmZLb3VsSE1lYS9PcmhRcWJ3S2xIUnh0YmZmLys5Rml4WW9CczNidWlKSjU1UXUzYnQxS1JKazJLUEY1U1hLMW1UYjhIK0tKQ3FrYWVucDNyMzdtMzEvdVYxaUM5TFZidlRXOU45M3MzTlRZc1dMZExzMmJQMXhSZGZLRHc4WEJjdlhxeFFEeE9nQWJrcGFaK2tHSVBCOEZWeWN2SnRld2NFb01Hb1UvTlBlZmxTVlhPY3F1UlhSYjMzM250cTJyU3BQdjMwVTNPVDdCVXJWdWpzMmJQbWZjckxsYXpKdDJCL0ZFaTFTTkVPOFlXOVJSN1dxRkVqU1FVVFE5RW1zMVh0VHUvcjY2c0xGeTdJeDhkSGpSczNOcjllZEluTXdxK2JOMit1d01CQW5UOS92c1FLTDBBRGQwM1NGdzRPRGpIWjJkbi9xRXZMN05yRG1qVnJ0SFBuVHZPUzNnRUJBWHI1NVpjMVljSUVTUVVyVWsyZE9sWHo1czByOHpqbHZlL2g3VUE5Vlcvbm42cm1PTmJrVjlaSVMwdlQyTEZqemNWUlhsNmVqaDgvWG15ZjhuSWxhL0l0MkI4RlVpMVNYb2Q0NmQ4cnVvU0hoNnRidDI0YU8zYXNwS3AzcDdlbSsvd3JyN3lpY2VQR3FXM2J0c3JNekZSQ1FrS3hwY1pmZXVrbFRaczJqU1FFRFlyUmFNeVV0RWRTakx1NysvL1V4VWFOdi8zMm02S2pveFVYRjZlTEZ5L3F6cDA3ZXVTUlIrVGo0Nk8xYTlmV1dCeXVycTdGVHZ6WTZuMld0bWRtWnVyZ3dZTTAzVWFkVmgvbUgydFVOY2V4SnIreWhyZTN0K0xpNHVUdDdTMFBEdzlGUjBjclA3LzRqN3k4WE1tYWZBdjJSNEZVaTVUWElWNlN4b3dabzZOSGoyclhybDFxMWFxVnVVQ3FhbmQ2YTdyUGQralFRUnMzYnRTdFc3ZlVxbFVyalJneFFtKzg4WVo1ZStQR2pUbjdnUVlsUHo5L1dmZnUzZis0ZS9mdSsrWHZYVHRsWkdSb3pwdzV1bkxsaXNhUEg2L0F3RUE1T3p2cjU1OS8xdUhEaDJzMGxzb21CK1c5ejlMMnFLZ283ZHk1a3dJSmRWWjltSCtzVmRVY3g1cjh5aHJ2di8rK2xpMWJwclZyMTZwbHk1WjY5ZFZYbFo2ZWJ1NVJLWldmSzFtVGI4SCs2blEyVzdqc2FWa2QxOUd3Rlo2MTRRRm4xRWIybnNQdTNMbWpWMTU1UlVhalVldldyVE12T1dzTlc5d084dkF0ZGcrejloYTd5cnl2dkxGckMrWXdWQmQ3enorby9ScnkvRU0zS2dCb29IYnYzcTJmZnZwSksxYXNLTGM0S3F0RHZUVmQ0ZFBTMGpSNzltd05HalJJenovL3ZNTEN3a28wbGk0YzQySHg4ZkVLQ0FqUWdBRUROSEhpeEJMUFBwYjJ2dEsyKy92N204LzQrdnY3eTkvZlgvLzd2LytyUG4zNldMeWxzUEMySEFCQXc4QXRkZ0RRUUIwNmRFZytQajdtSGh6bHNkU2gzcHF1OEpjdlgxWklTSWpjM2QwMWYvNTh1Ymk0YU5ldVhTVWV1cllrTlRWVjMzenpqYVpObXlabloyZnQzTGxUYjcvOXRwbzNiMTdwdGdoaFlXR0tpWWxSZkh5OHdzTENKRWx0MjdaVm56NTlkUERnUWMyZE85ZDhkU3dqSTBQZmZ2dXRGaTllWEtteEFBQjFEd1VTQURSUUZ5NWMwUERodzYzZTMxS0hlbXU2d20vYXRFbDM3OTdWaGcwYnpDdElEUmt5UkFFQkFlWDIvYmg4K2JMMjdObGo3bTN5ekRQUGFQejQ4ZHE2ZFd1bEM2U0JBd2NxS1NuSi9IV2g4ZVBINjUxMzN0SHAwNmZWcTFjdlNkS0JBd2ZVcEVrVGpSdzVzbEpqQVFEcUhtNnhBNEFHS2k4dlQ0Nk8xcDhuczlTaC91R3U4TGR2M3k3V0ZWNlMvdld2ZjJuQWdBSEZsdGQxY25KU3YzNzl5aDF6OE9EQnhSby91cmk0YU1DQUFmcisrKyt0anR0YXp6Ly92Sm8zYjY2NHVEanphd2NPSE5Eenp6OWZvb2trQUtEKzRnb1NBRFJRSGg0ZXVuVHBrdFg3VytwUWIwMVgrS3lzTEl1OVI0cjJBQ2xOOCtiTlM3eldyRmt6M2Ixcit4WXZUazVPR2pGaWhBNGRPcVEvLy9uUCt1R0hIL1Rqano5cTRjS0ZOaDhMQUZCN1VTQUJRQVBWdDI5ZnhjYkdXdDA4MGRLcWRkWjBoVy9TcElsKy9mWFhFdHZMdTcxT0tyaks5YkRMbHkvTHc4T2ozUGRXeHZqeDR4VWRIYTJUSjAvcW4vLzhwenAwNkNBL1A3OXFHUXNBVUR0eGl4MnFKQ0FnUUh2MzdyVjNHQUFxSVRBd1VBYURRVysvL2JadTM3NWRZdnZEcTh4WjR1dnJxNHNYTDhySHgwZTllL2MyLzN2cXFhZlVybDA3U1ZLUEhqMlVsSlJVckNDNmVmT21qaDQ5V3U3eGp4MDdwbnYzN3BtL3o4ek0xTEZqeDlTL2YzOXJQbUtwR2pWcUpFbkZqaTFKVHo3NXBMcDE2NmE0dURoOTlkVlhHamR1SFAzZEFKU0pYS2orb1VBcVJWbkx4cTVaczZaWVYyUmJ5OHpNMUxadDJ5cThyVHFWTm01NUhld0IxRjZkTzNmVzBxVkw5ZDEzMzJuU3BFbmF0R21UNHVQamRlVElFVzNldkZsVHBrd3A5eGpCd2NIS3lNalFyRm16dEgvL2ZpVWtKR2pidG0zNnovLzhUL00rMDZkUDE2MWJ0eFFhR3FvREJ3NG9OalpXTTJmT3RPb3FVRzV1cm1iUG5xMkRCdzlxMzc1OUNnME5sWk9UazRLRGc2djAyVHQyN0NoSkNnOFAxLzc5KzR0dEd6OSt2UDcrOTcvcjZ0V3JldkhGRjZzMERvQ3lGUzYxWC9pdk1tb3FOeUlYYWpnb2tHcWhxS2dvL2ZXdmY2M3d0dXBVMnJnZmYveXhSbzhlWGVQeEFMQ05rU05IYXZ2MjdlclRwNC8yN05taitmUG42KzIzMzlaWFgzMmxBUU1HbFB2K3dxN3dEZzRPV3I1OHVSWXNXS0RZMk5oaTgwSy9mdjIwY3VWSy9mYmJiM3IzM1hlMWFkTW12ZnJxcStyYnQyKzV4eDh4WW9UNjlPbWoxYXRYYThXS0ZXclRwbzArK3Vnajg5V3B5aG96Wm95ZWZmWlo3ZHExU3hFUkVjVzJqUjQ5V3IvOTlwc0dEaHhvdmswUVFQVW9YR3AvNk5DaDVxOHJxcVp5STNLaGhvTm5rT29wVzNTNUI5QXdkT25TUmUrOTkxNloreVFuSjVlNnpjL1BUNXMyYlNyei9jT0dEZE93WWNPS3ZUWnk1RWpObXpldjFER0tmajl6NWt5cll5dnZlNm5ndWFqU0VxcU1qQXc5ZVBCQUV5Wk1LSFZNQUxaUnVOUytsNWRYc1dYM0FYdWlRTElCZjM5L1RaMDZWYjYrdnRxd1lZUFMwOVBsNWVXbE9YUG02TG5ubmpQdmQrL2VQVVZHUmlvdUxrNlhMbDFTa3laTk5IandZQzFZc0VDdXJxN21ZeFU5cnZUdi83aVh0MjNxMUtscTFxeVp0bS9mcm1uVHBtbldyRmxXalNsSjJkblpXcjkrdlJJU0VuVDkrblY1ZUhqb3pUZmYxTEJodzZ3YWQ5NjhlWm96WjQ1T256NnRRNGNPbWUvdmx3ck91S3hkdTFaNzkrNVZodzRkbEpHUm9iVnIxK3JycjcrV0pBMGFORWp6NTg4M041NEVBSHZhdVhPblBEMDlMYTdNQjZCbVdKdGJsWldqU0NvMzU3REZPRVZ6b1VLWm1abUtpSWhRWW1LaWJ0NjhxVFp0Mm1qVXFGRUtDUWt4citCcDdkaW9lUlJJTm5MaXhBbWRPblZLd2NIQnlzL1AxOGFORzdWbzBTTEZ4TVNZYndYSnpNelV2bjM3TkhIaVJIWHExRWxwYVdtS2lJaVFvNk9qbGk1ZEtzbHloL2RDWlcyVExIZTV0MmJNbXpkdmFzYU1HY3JPenRiMDZkUFZ1WE5ucGFlbkt5Y254NnB4QzQwZVBWcUppWWs2ZnZ4NHNRZW80K0xpNU9mbnB3NGRPaWdySzBzelpzeVFxNnVyRmkxYXBMeThQSzFmdjE1ejVzelIxcTFiNWVEQVhaOEE3R1AvL3YxS1QwL1hsMTkrcWFWTGwxYW9SeFFBMjdNbXR5b3JSN0UyNTZqcU9BKzdldldxZ29LQzVPam9xSmt6WjZwMTY5WTZlZktrUHZua0UxMjRjRUdyVjYrdTBHZEV6V1AydDVIczdHenQyYk5ITGk0dWtnb3VGYytjT1ZOSGpoeFJZR0NncElMdTh0SFIwZVlIK1lZTUdhSXpaODRvSVNIQmZKelNPcnlYdDAyeTNPWGVtakUzYjk2c2pJd01iZHUyVGQ3ZTNpV09XOTY0aFlZT0hTb1hGeGNkT25USVhDRDkvUFBQT252MnJONTk5MTFKMG9ZTkc1U2JtNnZJeUVoNWVYbVpZNXc5ZTdhT0hUdG0xVE1QQUZBZFZxeFlJV2RuWjgyZE81ZkZHWUJhd0pyY3Fxd2N4ZHFjbzZyalBHekRoZzI2ZGV1V1ltSml6T01PR1RKRTd1N3VDZ3NMMCtuVHA5V3paMCtyeDBiTm8wQ3lrVUdEQnBsL3VhV0NaVzJsZ3JNSWhaeWRuZlhnd1FPZFBYdFdQLzc0b3k1ZHVxVDA5SFNML1VFcXcxS1hlMnZHUEhMa2lQcjM3Mit4T0txSUprMmE2RC8rNHo4VUh4K3Z4WXNYeThIQlFYRnhjWEp4Y1RFL2UzRDA2RkgxNzk5Zjd1N3U1bVdGSDMvOGNVblNtVE5uS0pBQTJFMWlZcUs5UXdCUWhEVzVWVm1zelRtcU9zN0RFaE1UTlhEZ1FITnhWR2pNbURFS0N3dlRpUk1uekFXU3JjZUdiVkFnbGFKUm8wWVdHeFJLMHYzNzkwc3M1OWkwYWROaTN4Y1dLdmZ2M3plLzl2MzMzMnZCZ2dXNmNlT0dubmppQ2JWcjEwNU5talN4cXRlSU5TeDF1YmRtek16TVRBMGFOTWdtTVl3ZVBWcjc5KzlYY25LeW5uNzZhY1hGeGVtRkYxNHcvM3l1WGJ1bStQaDRpL2YyVzlNMEVnQUFOQXpXNUZabHNUYm5xT280bHNadDNicDFpZGNMSDMrb3pyRmhHeFJJcGZEdzhGQjZlcnJGYlpjdVhkTHZmdmU3Q2gvenZmZmVVOU9tVGZYcHA1K2F6eGFzV0xGQ1o4K2VyVktzaFN5dFdtZk5tQzR1THJwKy9icE5Zbmo2NmFmbDZlbXBRNGNPeWNQRFF6Lzg4SU1XTGx4bzN1N3E2cXJldlhzcktDaW94SHRaVGhjQUFOaUt2WElPTnpjM1hidDJyY1RyaGJrV2kxTFZmaFJJcFhqNjZhY1ZHeHVyczJmUDZza25uelMvbnBhV3B1UEhqK3VsbDE2cThESFQwdEkwZHV4WWM2R1NsNWVuNDhlUGw5aXZhSWYzaDY5VWxiV3RzbVAyN2R0WGlZbUp5c3pNVkpzMmJTd2V4OXB4SFJ3Y05ITGtTTVhHeHFwVnExYnEyTEdqZXZmdWJkN3U2K3VyQ3hjdXlNZkh4N3lLaThTeTVBQUFvSEpLeTFGc25YTlltd3YxNjlkUENRa0p1bkxsU3JFclNiR3hzVElZREN4blhnZFFJSlVpT0RoWWh3OGYxcXhac3pSKy9IaDE2TkJCdi96eWkvYnUzU3MzTnpmTm1ER2p3c2YwOXZaV1hGeWN2TDI5NWVIaG9lam9hT1huNTVmWXIyaUg5MjdkdW1uczJMRldiYXZzbUtHaG9VcEtTbEp3Y0xDQ2dvTGs1ZVdsYytmT3ljM05UUUVCQVJVZWQvVG8wWXFLaXRMZXZYczFlZkxrWXR1Q2c0TVZIQnlzV2JObWFlTEVpWEp6YzFONmVyb09IejZzanovK3VNelBBZ0FBNnBmQ2hROHVYNzZzcEtTa1NoVVBwZVVvdHM0NXJNMkZRa05EbFppWXFKQ1FFQVVGQmNuVDAxT25UcDFTVkZTVXBreVpvaTVkdWxSNGJOUXNDcVJTUFByb285cXlaWXZXcjErdjJOaFk1ZVRrcUdYTGxob3laSWhtelpwVnFVdXo3Ny8vdnBZdFc2YTFhOWVxWmN1V2V2WFZWNVdlbnE2ZE8zY1cyMi9NbURFNmV2U29kdTNhcFZhdFdoWDdBeXhyVzJYSGZPeXh4N1JseXhhRmg0Y3JQRHhjZCsvZVZaY3VYVFIzN3R4S2pldnQ3YTJ1WGJ2cXh4OS8xSmd4WTRwdDgvSHhVVVJFaE5hdFc2Zmx5NWZMYURTcVU2ZE9tamh4b2xVL1F3QUFVSC84NlU5L2tpVEZ4OGNyUGo2K3pLYlVwU2t0UjdGMXptRnRMdFMrZlh0RlJrYWE4Nm83ZCs2b1k4ZU9tamR2WG9rVHg2aWQ2dlE5VFg1K2ZrYXA3QTd2YU5nS203bWxwS1RVNmQ5MTFFL01ZU2dQY3hpcUMvTVB5dE9RNXgrNmNnSUFBQUNBQ1FVU0FBQUFBSmhRSUFFQUFBQ0FDUVVTQUFBQUFKaFFJQUVBQUFDQUNRVVNBQUFBQUpoUUlBRUFBQUNBU1YwdmtMSWtLVGMzMTk1eG9CYkt5Y2twL0RMTG5uRUFaV0FPUTZtWXcxRE5tSDlRcW9ZKy85VDFBdW1zSkowN2Q4N2VjYUFXS3ZKN2NjYWVjUUJsWUE1RHFaakRVTTJZZjFDcWhqNy9OTEozQUZYUnRtMWJSMG5qenA0OXF5NWR1cWg1OCtaeWNuS3lkMWl3czV5Y0hIMzMzWGRhdFdxVnJsKy9McVBSdU95WFgzNUp0WGRjd01PWXcyQUpjeGhxQXZNUExHSCtLV0N3ZHdCVjVPRG41L2VGcExIMkRnUzExcjZVbEpUeGtvejJEZ1N3Z0RrTTVXRU9RM1ZoL2tGNUd1ejhVNmV2SUVreVhyNThlZGZ2ZnZlN1N3YUR3VjJTcXlRWGV3Y0Z1OHVTZE54b05DNUxUVTFkcUFiNGg0MDZnemtNbGpDSG9TWXcvOEFTNWg4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DZ0x2bi9BY0g2TSsybUFRTXpBQUFBQUVsRlRrU3VRbUNDIiwKICAgIlR5cGUiIDogImZsb3ciCn0K"/>
    </extobj>
    <extobj name="ECB019B1-382A-4266-B25C-5B523AA43C14-2">
      <extobjdata type="ECB019B1-382A-4266-B25C-5B523AA43C14" data="ewogICAiRmlsZUlkIiA6ICI3MDU0MDA2OTcxOCIsCiAgICJHcm91cElkIiA6ICIxMjIyNTc2MzgiLAogICAiSW1hZ2UiIDogImlWQk9SdzBLR2dvQUFBQU5TVWhFVWdBQUErWUFBQUhNQ0FZQUFBQll5TEplQUFBQUNYQklXWE1BQUFzVEFBQUxFd0VBbXB3WUFBQWdBRWxFUVZSNG5PemRlMXlVWmY3LzhmZHdVRVJGRTgzTVBMUVlWcDVpWExSZE03VThvMlpMYWExb1ovT1FXcmtxa3BhYWVheGY5bDIxMXJRc3RUeUVhYnFWaU1sMmNnT0JOTk5TTWp3ZlVrQUZPYzdjdnorTVdVY0dHQkM4Z1Y3UHg0UEhZK2E2ci91K1B6Zkk0SHV1Njc1R0Fn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ExNGpGN0FKd1RYaTBiOS8rY2NNd2hrcTZYVko5c3dzQ3JxRXprdlphTEpZVjhmSHg3MGl5bTEwUUFBQUFjRG1DZWRYblliVmFOMHJxWjNZaFFBV3dLU0VoWWFBSTV3QUFBS2hBQ09aVlhQdjI3WjgwRE9QdEZpMWFLRHc4WElHQmdhcFpzNmJaWlFIWFRFWkdodmJ2MzY4NWMrWW9LU2xKaG1FOG1aaVl1TXpzdWdBQUFJQjhIbVlYZ1BMMSsvUjFoWWVIS3lnb2lGQ09QNXlhTldzcUtDaElreVpOa2lSWkxKYWhKcGNFQUFBQU9DR1lWMzIzUzFKZ1lLRFpkUUNtdXV4M29KV1pkUUFBQUFCWElwaFhmZlVsTVZLT1A3eGF0V3JsUDJUeFF3QUFBRlFvQkhNQUFBQUFBRXhFTUFjQUFBQUF3RVFFY3dBQUFBQUFURVF3QndBQUFBREFSQVJ6QUFBQUFBQk1SREFIQUFBQUFNQkVCSE1BQUFBQUFFeEVNQWNBQUFBQXdFUUVjd0FBQUFBQVRFUXdCd0FBQUFEQVJBUnpBQUFBQUFCTVJEQUhBQUFBQU1CRUJITUFBQUFBQUV4RU1BY0FBQUFBd0VRRWN3QUFBQUFBVEVRd0J3QUFBQURBUkFSekFBQUFBQUJNUkRBSEFBQUFBTUJFQkhNQUFBQUFBRXhFTU1jZjNtKy8vYWFMRnkrNjNQYkxMNzhvTnpmM0dsZDA5UzVldktqdnYvKyswT3NxaW1FWXlzbkpLZlE1QUFBQWdMTGxaWFlCcUhwZWV1a2wzWGJiYlhyb29ZZUs3WnVjbkt6UTBGQzNqaHNaR2FubXpadGZaWFVGdmZYV1cvcmxsMSswZlBueUF0c0dEUnBVNHZPMmI5Kyt5TzN4OGZFbHJMRGsxcTFicCtYTGwydkxsaTBsM3ZmUW9VTUtEUTExMUhubGN3QUFBQUJsaTJDT1VqRU1RNmRQbjNhNXJVNmRPbHF5WklrNmRlcWthdFdxdWV6VHNHRkRwK2RSVVZGRm5xOW56NTRscXUvczJiTUtDd3ZUNk5HajFhOWZ2eUw3ZnZQTk54b3dZRUNKam4vcTFDbjE3ZHUzUUh0K2VQMi8vL3MvTlc3YzJHbmJzV1BITkhiczJCS2R4eDNwNmVrNmMrYU1VOXZHalJ2VnNXTkhIVDkrdk5EOXl1Tk5Ea25hdkhtekZpOWVySlVyVjZwZXZYb2wzajhpSWtMSGpoM1RlKys5Vnc3VkFRQUFBQlVQd1J5bGtwNmU3aktZWG03Z3dJR0ZicnR5OU5YZjM3OU02c28zWThZTXRXdlhydGhRbnBpWXFOOSsrMDNObWpWVGNuS3lvNzFldlhyeTgvTXJkTC82OWVzck1qTFM4WHpQbmoyYVBYdTI0M25qeG8zVnZIbHo1ZVRreU52Yld4YUxwZlFYVTR6dDI3ZHIyclJwQmRvUEhUcWtyVnUzRnJwZmVZMkE5K3ZYVDE5Ly9iVm16SmloQlFzV2xHamYxTlJVZmZIRkY0cUlpQ2lYMmdBQUFJQ0tpR0NPVXFsZHU3WWoyTm50ZHIzNjZxdnEzYnUzMnJadDY5UXZOVFZWeTVjdjF4TlBQRkZrMEMxTGNYRngyckZqaHpadTNGaHMzMDJiTmttU1huenhSYWYyTVdQRzZORkhIeTEwUDA5UFQ2Y1I1NTkvL2xrTkdqUW8wTzh2Zi9sTHVVM0J6OWUvZjMvMTc5L2Y4WHpTcEVrNmUvYXNsaTVkNnRiK0gzMzBrZmJ0MjZlcFU2ZTYxVDg3TzF2VHAwL1hxRkdqZE5OTk43bnNNMjdjT04xMzMzMktpNHRUY0hDd1c4ZVZMdjA4cWxldlh1SVpFZ0FBQUVCbHh1SnZ1R29lSGg2cVhyMjZubi8rZVowNGNjSnAyN3g1OC9UdHQ5L0t5NnZvOTRCeWNuS0svQ3FKMWF0WDYrNjc3MWFqUm8ySzdIZisvSGxGUlVYcHVlZWVVM3g4dk9PcmJ0MjZUbE93TXpNelhlNi9ZY01HUjdBL2Z2eTRicnp4UnJkckhEdDJyTHAxNnlhYnplYlV2bUxGQ3JWdjMxNUhqaHh4dEtXbnAydisvUG5xM2J1M09uYnNxTDU5Kytxamp6NXllZHpmZnZ0TjI3ZHYxK0RCZzkydXBYYnQydHEwYVpOT25UcmxWdi90MjdkcjI3WnQ4dlgxTGJSUG8wYU4xTFZyVjYxZXZkcnRPZ3pEME1jZmY2eStmZnZLeDhmSDdmMEFBQUNBeW80UmMxeVYvTkE4ZlBod0hUbHlSSWNQSDNaTVMvL3NzOC8wM1hmZmFkbXlaZkx5OG5MMDlmTHlrb2VIODN0Q2YvbkxYOHFrbnR6Y1hIMzc3YmQ2NFlVWGl1Mzc0WWNmeXRQVDAybktmVXBLaXRMUzBuVHp6VGM3MnY3eGozL29qanZ1MEFzdnZPQVVSbjE4ZlBUNjY2K3JaOCtlK3VXWFg1ejJ1WnlyYWV4OSsvYlZOOTk4bzdpNE9OMTU1NTJPOXFpb0tGbXRWalZwMHNUUk5ubnlaTzNldlZzalJveFE0OGFOZGZqd1ljZjNNam82V3BNbVRTcHcvUER3Y0lXSGh4ZjdQWWlQajljOTk5eWorZlBuYSszYXRSb3paa3l4KzJ6YXRFbGR1blFwOXY3eExsMjY2SlZYWGxGdWJxNjh2YjJMUGU3T25UdDErUEJoelo4L3Y5aStBQUFBUUZWQ01NZFZ1VEpRYjkrK3ZVQ2ZCeDU0d09uNTRzV0wxYkZqUjBuU2pUZmVxQTgrK0tEWTBXWjNSNlNUa3BLVWs1T2pWcTFhRmRrdkxTMU5IMzc0b2NMQ3dsUzllblZIKzg2ZE8rWGo0Nk5iYjczVjBmYjg4OC9yalRmZTBOQ2hRL1hxcTY4NkFualBuajMxemp2dmFNMmFOZHE3ZDY4ZWYveHhwM1BraDJkWHdieHIxNjd5OWZWVmRIUzBJNWdmUFhwVWUvZnVMWEMvK002ZE85VzdkMjg5L1BEREJZN3oxNy8rMVhHdnU4MW0wNU5QUHFsKy9mcTV2ZEs5SkhsN2U2dC8vLzdhc0dHRFJvd1lVV1Rma3lkUEtqWTJWb3NXTFNyMnVLMWF0VkoyZHJZT0hqeW9saTFiRnRzL01qSlNiZHEwVVlzV0xkeXVIUUFBQUtnS0NPYTRhdSsvLzc2YU5tM3Fkdi84VWVlelo4OUt1clNRMnVYVDFmMzkvV1czMjVXYW11cG9xMSsvdmk1Y3VPRFlYcGo4NmRnMzNIQkRrVFVzWHJ4WVBqNCtHang0c1A3Kzk3K3JjK2ZPR2pWcWxLS2pvOVdoUXdlbkVkNkFnQUM5Ly83N2V2NzU1elZzMkRETm1ERkQzYnAxazRlSGg0WVBINjZaTTJmcXdvVUxhdGV1bmRNNThxZkFlM3A2RmppL2o0K1A3cm5uSHNYRXhDZ2lJa0llSGg2S2lvcVNyNit2dW5mdjd0VDNqanZ1ME5hdFczWExMYmZvdnZ2dVU4MmFOUjNiZkgxOUhmZXZmL0hGRjBwUFQxZFlXRmlCVmUrTDA2OWZQNzMvL3Z1S2lZblJMYmZjVW1pL05XdldxRm16Wm03ZE41NWZ3K25UcDRzTjVxbXBxWXFKaVhGcnBnTUFBQUJRMVJETVVXcUdZVWlTYXRXcXBkcTFhNWQ0LzhJVytJcVBqOWR2di8xVzZLcnZSYTBtbnBXVkpVbE9vK0N1ZUhwNmF2ejQ4Zkx6ODlPa1NaTTBkZXBVeGNYRjZlZWZmOWE4ZWZNSzlLOWJ0NjdlZXVzdHZmVFNTMDczUDk5Nzc3MTYrKzIzNWVmbjV6VDlYTG8wdWl4Sk5XclVjRmxEMzc1OXRYbnpac1hIeHlzNE9GaFJVVkhxMGFOSGdmNXo1ODdWb2tXTHRIRGhRaTFldkZnREJnelFxRkdqVkt0V0xhZCtQLzc0byt4MmU3R3I1VXNGdjRjQkFRRnEyYktsUHY3NFkwMmNPTkhsUGxsWldkcXdZWU5Hang3dDFpcnorVCtEN096c1l2dCs4c2tuTFBvR0FBQ0FQeXlDT1VvdGY1UzdzTThxZDhmbEs1WW5KeWNYbUlMOTFWZGZPVWJZWFcyL1VuNW96c3JLS25KeHNyRmp4em9DOEovLy9HZXRXclZLRHozMGtKbzJiYXE3Nzc3YjVUN1ZxbFZ6K2tpMGZIYTdYZW5wNlRwMzdwenExS21qME5CUStmbjVLU1ltUnJWcjExWllXSmlXTEZtaSt2WHJPMDFURHc0T1ZvTUdEUlFkSGEzNjlldnJ3SUVETHU4TDkvUHowK1RKay9YTU04OW80OGFOV3JSb2taS1RrN1Y0OFdLbmZtRmhZVTZyczE4cFBqNWU4K2JOVSsvZXZWMXVEd2tKVVVKQ1FvRUY2Zkx0Mzc5ZmZuNStibi9tZTBaR2hpUVYrWE9RL3Jmb1cwaElTTEZ2cUFBQUFBQlZFYXV5bzlUUzB0SWtxVlNqNWVVbC96NzBZOGVPRmRudnlsSHAyTmhZblQxN1ZzODk5MXlCaGVtSzhzVVhYOGpiMjFzOWV2VFF1KysrSzBtS2lJaFF2WHIxdEdYTEZ0MTc3NzA2ZGVxVTh2THlWS3RXTGZYdjMxOXIxcXhSWm1hbVBEdzgxTHQzYjIzZnZsMWJ0MjVWMDZaTmRjY2RkeFE0Ui83TWhQeVEzNnRYTHlVa0pCVG81K0hob1RmZmZGT25UNTlXOCtiTm5iNzI3ZHVuVjE5OVZVODk5WlNtVDUvdThscUdEQm1pMTE1N3plWFVlMGxxMjdhdFB2NzRZN2ZmaU1uL0dUUnUzTGpJZm5GeGNUcHk1RWlKN29zSEFBQUFxaEtDT1VvdE9UbFp0V3ZYTGpDbDJrd0JBUUh5OWZYVjd0MjczZDRuSVNGQk0yYk0wS0JCZzlTcFV5ZTM5N3Q0OGFMZWVPTU5QZnJvby9yYjMvNm1OV3ZXNkxmZmZwTWt4Y1RFYVBmdTNSbzJiSmpUUG9aaDZOVlhYOVcrZmZza1hack9mdmJzV1czWXNNRnBKRG8wTkZRYk5teVFkQ2t3cjE2OVdsOSsrYVhXclZ1bkw3LzhVdTNidDNkWmo2ZW5wMGFQSHEwaFE0Wm82OWF0c3R2dFdycDBxV2JNbUtHWFhucEpUejc1cE52WDUwcEozclRZdlh1MzZ0U3BVK3o2QTVHUmtXcmJ0cTBDQWdLdXFqWUFBQUNnc21JcU8wb3RKaVpHYmR1MnZhcGpaR1ZsNmVMRmk0N0hWN0xiN1k2cDFZVk5zYjZjcDZlbnVuVHBvbTNidHJrMUFydDkrM1pOblRwVkhUdDIxRC8rOFk4UzFUNW56aHpWcVZOSFBYcjBrTVZpVVdCZ29QYnUzU3QvZjMrOStPS0xHajE2dEpvMWErYTB6N2x6NTJTMzI5V2dRUU5KVW1CZ29GcTBhS0dEQnc4cUpDVEUwYy9iMjl0eEgzZVRKazIwWk1rU1hiaHdRZjcrL3VyVnE1ZEdqUnBWb0o1R2pScHAxcXhaR2pGaWhKWXZYNjRwVTZab3pwdzV1bkRoZ2hZdFd1Unl3YmFNakF5ZE8zZk9xZTMwNmRPU0xxMkU3K3I1NVlwYUtUODZPbHJkdW5VcjhuNzBsSlFVeGNURWFPclVxWVgyQVFBQUFLbzZnamxLNWVUSms5cThlZk5WQjZvaFE0WVV1YjFMbHk2bE91YXdZY04wNE1DQlFsY1l2M2p4b2hZdVhLaTFhOWNxSkNSRUw3endRcUZUdUYySmpvNVdWRlNVM252dlBVZncvTmUvL3FVdFc3Wm84dVRKR2pSb2tNTEN3aVJkdWtmOHE2KytrblRwelF3Zkh4ODFhdFRJY2F3MWE5WVVPUDdxMWFzZGorZk9uZXQyWFpMVXRHbFR2ZmppaXhvK2ZMamVmdnR0YmRxMFNTKysrS0llZSt3eERSbzB5S252eG8wYjlkcHJyN2s4enBYM3E3dTZmNzJ3aGZoKyt1a25KU1ltdXZ5TTljdDk4c2tucWxHamhucjA2RkZrUHdBQUFBQ290S3hXcTJHMVdvMnk5c3N2dnhnalJvd3c3SFo3cVk5aHRWcU4vZnYzRzluWjJVWjJkcmF4Zi85K1I2MG5UNTQwckZhcmNlSENCU012TDgvSXk4c3prcEtTM0w2VzZkT25HOE9IRHkrMHZyUzBOR1B3NE1IR3hvMGJpNjN4MTE5L0xkQ2VtWmxwYk5teXhhbHQ4K2JOUnNlT0hZM1ZxMWM3dFgvd3dRZEdwMDZkREt2VmF0eDExMTNHeXBVcjNicUdzbkwwNkZIanhSZGZOQllzV0ZCZ204MW1jM3ovUy9QbGlzMW1NeDUvL0hGajl1elpSZFpsdDl1TkFRTUdHUFBtelN1VDYzUkgvdStEMmIrWEFBQUFBUDVBeWl1WUc4YWxBSFkxRGg4K2JPVG01anFlNStibUdvY1BIM1ljKy9EaHcwN0Irdkx0eGNuSXlEQkdqQmhoZlBiWlo0WDJjZWROaFY5Ly9kWEl5Y2x4NjV4MnU5MUlUazUycTI5VnRtblRKbVBreUpGR1ptWm1rZjFTVWxLTXQ5NTZ5emg2OU9nMXFveGdEZ0FBZ0lxcCtBOGpScVdXSDBLSyt1eHY0SThpZjlHOGhJUUVYdnNBQUFCUVliQXFPd0FBQUFBQUppS1lBd0FBQUFCZ0lvSTV5bFIyZHJhKy8vNzdRcmYvOE1NUHlzbkp1WVlWWFZzVjhmb05vK1MzVkZmRTZ3QUFBQUNxS29JNXl0U0pFeWYweEJOUE9MVWxKeWNyTnpkWGt2VG9vNCs2L0R4czZkTG5aQmYyNVNwYzl1dlhUMGVQSGkyejJwT1RrOVcrZmZzU2ZTVW5KenNkNDJxdXY3eTg4Y1liZXZ6eHgwdTBUMFc4RGdBQUFLQ3FJcGlqM0QzMTFGUGFzbVZMc2YzNjkrOWY2RmQrSUx6cnJydDA2TkFoU1pmQ1kxNWVubHMxbkQxN1ZuMzY5Tkhtelp1TDdSc1RFK1AwOWY3Nzc3dHNkNWU3MTE5ZXZ2bm1tMEkvejcwa1Nuc2RtemR2VnQrK2ZaV1NrbkxWTlFBQUFBQlZFY0VjNWVLZi8veW5KQ2twS1VubnpwM1RYWGZkNWRaK2taR1JpbytQZDN4dDJyVEphWHRtWm1hcHBtYlBtREZEN2RxMVU3OSsvWXJ0Vzd0MmJhZXZtalZydW13dlNtbXZ2NndkT25SSUJ3OGVWTStlUFV1MWYxbGNSNzkrL2RTMmJWdk5tREdqVkRVQUFBQUFWWjJYMlFXZzZwZzllN1p1dnZsbVNkS09IVHZVcmwwNzdkdTNUemFiVGZmZWU2K2pYMmhvcU5OK2ZmcjAwY3laTTh1dHJyaTRPTzNZc1VNYk4yNTBxMy8rUjJxNTI1NnZJbHovbFZQck4yN2NxRnExYXVtNjY2NHJzTzFLVFpvMGthZW5aN2xjeDdoeDQzVGZmZmNwTGk1T3djSEJKYjh3QUFBQW9Bb2ptS1BNZlBmZGQycmR1clVrNmZISEgxZDBkTFFTRWhJMFk4WU0zWG5ublpLa25qMTdhdG15WldyU3BJbGp2K3JWcXpzZVh4bjJ5c0xxMWF0MTk5MTNxMUdqUm03MXYzS2ErdUhEaHpWczJMQUM3VjI3ZG5WNmZqWFhQM2JzV1Azd3d3K0tqbzZXcDZlblk5dUtGU3UwWU1FQ2JkaXd3YkZQZW5xNjNuenpUVzNidGsycHFhbnk5L2ZYNDQ4L3JnY2VlS0RRNzkrRER6NVk3SFYvK3VtbmF0aXdZWm44SEsvVXFGRWpkZTNhVmF0WHJ5YVlBd0FBQUZjZ21LTk1wS2VuNjlpeFkvclRuLzRrU2Jybm5udVVsNWVudUxnNDllN2QyeWxzMXExYlYvNysvaTZQOCthYmIrcW1tMjV5UEQ5OStuU0JSY2hLSWpjM1Y5OSsrNjFlZU9FRnQvZTVjcHI2NVZQWkMzTzExOSszYjE5OTg4MDNpb3VMYzRSZlNZcUtpcExWYW5VS3dKTW5UOWJ1M2JzMVlzUUlOVzdjV0ljUEgzYXNrQjRmSCsvb3QyZlBIajN5eUNQNjhNTVBGUmdZNkhTKytmUG42OENCQTFxeVpFbVpYa2RSdW5UcG9sZGVlVVc1dWJueTl2WjJlejhBQUFDZ3FpT1lvMHpzM3IxYnpabzFjNFJZRHc4UEhUMTZWRU9HREhFS2MwV1pOV3VXYnIvOWRqMzQ0SU5hdG15WmJyenhSbDEzM1hXYU5XdVd2THhLOTA4MUtTbEpPVGs1YXRXcWxkdjdsR1lxKzlWZWY5ZXVYZVhyNjZ2bzZHaEhNRDk2OUtqMjd0MnJhZE9tT2ZYZHVYT25ldmZ1clljZmZyaklZNjVmdjE2MzMzNTdnVkF1U2Q5Ly83MDZkZXBVNXRkUmxGYXRXaWs3TzFzSER4NVV5NVl0citwWUFBQUFRRlZDTUVlWmFOV3FsYVpPbmVyVTl1U1RUOHBtczdtMS83bHo1OVNtVFJ1ZFBYdFdwMCtmMXBrelp4emIyclJwSTd2ZExnK1BrcTlWZU9yVUtVblNEVGZjVUd6ZmV2WHE2ZGxubjlYQWdRTWRiVGFiVFZ1MmJGR0hEaDFVdjM1OXAvNGJObXhRdlhyMUpGMzk5ZnY0K09pZWUrNVJURXlNSWlJaTVPSGhvYWlvS1BuNitxcDc5KzVPZmUrNDR3NXQzYnBWdDl4eWkrNjc3ejVIaUw3Y2hRc1hGQlVWcFFrVEpoVFlkdWpRSWYzMDAwK0tpSWdvc08xcXI2TW9EUnMybEhScEZnVEJIQUFBQVBnZmdqbktSSjA2ZGRTdVhic0NDNHgxNk5DaFFOOHI3NE9PaVluUm9rV0xGQmtaNldoNzdMSEhuUHFzWDc5ZXpabzFLM0ZkV1ZsWmtvcSsvem1mbjUrZmhnNGQ2dFIyN05neHpaczNUeXRYcml3d2xmM3l2bGQ3L2JWcjExYmZ2bjIxZWZObXhjZkhLemc0V0ZGUlVlclJvNGRxMUtqaDFIL3UzTGxhdEdpUkZpNWNxTVdMRjJ2QWdBRWFOV3FVYXRXcTVlaXpmdjE2MWFoUlEzMzY5Q2x3L2c4KytFQUJBUUV1WnhHVXhYVVVKdjlua0oyZFhXZ2ZBQUFBNEkrSVlJNXlGUlVWNWZUYzFhSmh0V3JWVWtSRWhDSWlJdlRMTDc4b0xDeE1PM2Jza0NUWjdYWUZCd2VYK3A1a0h4OGZTWmNDdXErdmI2SDlqaHc1NGpSU2ZxV3dzRENYN1FFQkFWcTdkbTJoKzdsNy9aSVVIQnlzQmcwYUtEbzZXdlhyMTllQkF3Y1VIaDVlNEpoK2ZuNmFQSG15bm5ubUdXM2N1RkdMRmkxU2NuS3lGaTllN0hROTU4K2YxNHdaTXpSczJEREhkUFlmZi94UjY5ZXYxL3o1OHd1dCtXcXZvekFaR1JtU1ZPVFBBUUFBQVBnaklwaWpYTGxhSEt5b1JjTU9IRGlncGsyYk9wN25qM2puQit5U3V2SEdHeVZkR3ZtKzVaWmJDdTNYdUhIakF1RlRrdDU2NnkxOTk5MTNldmZkZHd0c1c3VnFsZmJzMlZQaytVdHkvUjRlSHVyZHU3YysvZlJUK2Z2N3EyblRwcnJqampzSzlETU1ReGFMUmJWcjExWllXSmlTa3BMMCtlZWZPL1daTW1XS0hucm9JYjMzM25zS0N3dFR4NDRkZGYvOTkydmV2SG02NTU1N0Nxd29YNXlTL2h4ZE9YYnNtS1JMMzJzQUFBQUEvMVB5bTNhQmNoUVZGZVUwYmZyOCtmT1MvcmN5ZW54OHZKbzNiKzcyOFFJQ0F1VHI2NnZkdTNjWDJjL0R3MFArL3Y1T1grZlBuOWRubjMybWZ2MzZGZGptNysrdjdPeHN4ejNtWmFWdjM3NDZlL2FzTm16WW9BRURCamphUTBORHRXSERCa25Ta0NGRHRIcjFhbjM1NVpkYXQyNmR2dnp5UzVjTDA3Vm8wVUl2di95eVB2NzRZMTI0Y0VFVEprelFtVE5uMUtOSGp6S3QyVjI3ZCs5V25UcDFuTjU0QVFBQUFNQ0lPU3FRK1BoNGZmWFZWMXF6Wm8yajdlVEprL0x4OFhIckhuRlhQRDA5MWFWTEYyM2J0cTFFbjVIKzdiZmY2cVdYWHRMTk45K3NSeDk5MUdXZkkwZU82T2FiYnk1VlhZVUpEQXhVaXhZdGRQRGdRWVdFaERqYXZiMjlaYkZZSkVsTm1qVFJraVZMZE9IQ0JmbjcrNnRYcjE0YU5XcVV5K1B0M3IxYksxYXMwSjQ5ZXpSdzRFRFo3WFpObmp4Wjc3MzNub1lQSDY3T25UdVhhZjFGaVk2T1ZyZHUzUnpYQVFBQUFPQVNnam5LVFo4K2ZYVDY5T2tDN2E0Q2NtUmtwTUxEdy9YQUF3L28vUG56U2t4TWxLK3ZyMWFzV09GWXBDd25KMGZKeWNtcVU2ZU9EaHc0SU1tOVJkMkdEQm1pWWNPRzZjQ0JBMFZPWjgvSnlkSFhYMyt0ZGV2V0tUWTJWdDI2ZGRPMGFkTlVyVm8xU1pmQ3VwK2ZuMnJVcUtGZmYvMVZzYkd4UlliOWtsei81WjgvZnZrYkUvbFdyMTd0ZUR4Mzd0eEN6Mm16MmJSbnp4NTkrKzIzaW82T1ZuSnlzdTY4ODA2OTg4NDdhdHUyclNUcGtVY2UwZUxGaS9Yc3M4K3FkZXZXR2oxNnRNdkYzYTcyT2k3MzAwOC9LVEV4VVpNbVRTcjBQQUFBQU1BZkZjRWM1ZWFERHo2UTNXNHZ0cC9kYnRmVFR6K3RQLzNwVDNydXVlZTBhdFVxTFZteVJMbTV1V3JhdEtsbXo1N3Q2RHRreUJESE1kdTFhK2ZXeDZEZGR0dHQ2dCsvdjE1OTlWVzk5ZFpiTGtkczkrL2ZyOGNlZTB3NU9UbnEyTEdqRmk5ZXJJNGRPenIxV2J4NHNmYnQyeWRKOHZMeTBuMzMzYWU3Nzc3N3FxKy9yTmhzTmozNDRJTTZkT2lRR2pkdXJCNDllcWgvLy80RnB2NDNiOTVjOCtiTjA2NWR1L1RhYTY4cElpSkM2OWV2bDUrZm44dmpYdTExMk8xMnpaOC9YNkdob1FvSUNDajFjUUFBQUFDZ1VySmFyWWJWYWpXdWxlenNiT09ubjM0cThYNUpTVWxHZG5aMnNmMlNrNU9OcEtRa0l6azUyYkRaYkc0ZlB5TWp3eGd4WW9UeDJXZWZGZG9uTmpiV09IdjJiSkhIc2Rsc1JrNU9UcUhuTHUzMWw1VjkrL1laU1VsSmJ2ZTMyKzNHaVJNbkNyU1g1WFZzMnJUSkdEbHlwSkdabVZrbXg3c2ErYjhQWnY5ZUFnQUFBSmZqWnM4cUxqK0VGRGJGR1BnanlWOGtMeUVoZ2RjK0FBQUFWQmlzeWc0QUFBQUFnSWtJNWdBQUFBQUFtSWhnRGdBQUFBQ0FpUWptQUFBQUFBQ1lpR0FPQUFBQUFJQ0pDT1lBQUFBQUFKaUlZQTRBQUFBQWdJa0k1Z0FBQUFBQW1JaGdEZ0FBQUFDQWlRam1BQUFBQUFDWWlHQU9BQUFBQUlDSkNPWUFBQUFBQUppSVlBNEFBQUFBZ0lrSTVnQUFBQUFBbUloZ0RnQUFBQUNBaVFqbUFBQUFBQUNZaUdBT0FBQUFBSUNKQ09ZQUFBQUFBSmlJWUY3MW5aR2tqSXdNcytzQVRKV2VucDcvOEl5WmRRQUFBQUJYSXBoWGZYc2xhZi8rL1diWEFaanFzdCtCSDgyc0F3QUFBTGlTcDlrRm9IemRlT09OWHBJRzdOMjdWd0VCQWFwZHU3YXFWYXRtZGxuQU5aT2VucTQ5ZS9abzd0eTVTa2xKa1dFWU0wK2VQSmxvZGwwQUFBQkFQb3ZaQmFEY2VWaXQxbzJTK3BsZENGQUJiRXBJU0xoUGttRjJJUUFBQUVBK1JzeXJQdVBFaVJOcmJyamhoaU1XaTZXT3BGcVNmTTB1Q3JpR3praUtNd3hqWm1KaVlyZ0k1UUFBQUFEd3gyTzFXZzJyMVVvZ0JBQUFBRkFBaTc4QkFBQUFBR0FpZ2prQUFBQUFBQ1lpbUFNQUFBQUFZQ0tDT1FBQUFBQUFKaUtZQXdBQUFBQmdJb0k1QUFBQUFBQW1JcGdEQUFBQUFHQWlnamtBQUFBQUFDWWltQU1BQUFBQVlDS0NPUUFBQUFBQUppS1lBd0FBQUFCZ0lvSTVBQUFBQUFBbUlwZ0RBQUFBQUdBaWdqa0FBQUFBQUNZaW1BTUFBQUFBWUNLQ09RQUFBQUFBSmlLWUF3QUFBQUJnSW9JNUFBQUFBQUFtSXBnREFBQUFBR0FpZ2prQUFBQUFBQ1lpbUFNQUFBQUFZQ0tDT1FBQUFBQUFKaUtZQXdBQUFBQmdJb0k1QUFBQUFBQW1JcGdEQUFBQUFHQWlnamtBQUFBQUFDWWltQU1BQUFBQVlDS0NPUUFBQUFBQUppS1lBd0FBQUFCZ0lvSTVBQUFBQUFBbUlwZ0RBQUFBQUdBaWdqa0FBQUFBQUNZaW1BTUFBQUFBWUNLQ09RQUFBQUFBSmlLWUF3QUFBQUJnSW9JNUFBQUFBQUFtOGpLN0FBQ294RHphdDIvL3VHRVlReVhkTHFtKzJRV2h3amtqYWEvRllsa1JIeC8vamlTNzJRVUJBSUNLaHhGekFDZ2RENnZWdXRFd2pMY2wzUzFDT1Z5ckwrbHV3ekRldGxxdEc4VGZYUUFBNEFJajVnQlFDcitQbFBkcjBhS0Z3c1BERlJnWXFKbzFhNXBkRmlxWWpJd003ZCsvWDNQbXpGRlNVbEwvb0tDZ3h4SVRFNWVaWFJjQUFLaFllT2NlQUVyaDkrbnJDZzhQVjFCUUVLRWNMdFdzV1ZOQlFVR2FOR21TSk1saXNRdzF1U1FBQUZBQkVjd0JvSFJ1bDZUQXdFQ3o2MEFsY05tL2sxWm0xZ0VBQUNvbWdqa0FsRTU5U1l5VXd5MjFhdFhLZjhoYUJBQUFvQUNDT1FBQUFBQUFKaUtZQXdBQUFBQmdJb0k1QUFBQUFBQW1JcGdEQUFBQUFHQWlnamtBQUFBQUFDWWltQU1BQUFBQVlDS0NPUUFBQUFBQUppS1lBd0FBQUFCZ0lvSTVBQUFBQUFBbUlwZ0RBQUFBQUdBaWdqa0FBQUFBQUNZaW1BTUFBQUFBWUNLQ09RQUFBQUFBSmlLWUF3QUFBQUJnSW9JNUFBQUFBQUFtSXBnREFBQUFBR0FpZ2prQUFBQUFBQ1lpbUFOQUpaYVJrYUgvL09jL2hXNC9mLzY4bGk5ZlhxSmpYcng0VVQvLy9IT0o5a2xMU3l0Ui82SXNYYnEweE9jSEFBQ296QWptQUZDSjdkbXpSeE1uVHRTUkkwZGNiazlKU2RFLy8vblBFaDF6MWFwVkdqRmloRkpUVTkzcXYzZnZYdlhxMWF0QW1ENTkrclNDZzRPVm1abnBhTXZPenRieDQ4ZUxQTjYvL3ZVdkhUaHdvRVExQXdBQVZHWUVjNkNNQlFVRk5iTmFyY2JsWC9uYnJtd1BDZ3BxWm1hdHFQdzZkdXlvd01CQWZmREJCMlYyektGRGg4clgxMWV4c2JIRjlzM056ZFhMTDcrc2h4NTZTSUdCZ1ZxL2ZyMVNVbElrU1laaHlHNjN5ekFNNWVUa2FOMjZkUm93WUlDbVRwMWE1REh0ZHJ1OHZMeEtWWHRFUklRZWVlU1JVdTBMQUFCZ2x0TDl6d2RBb1JJVEV3OEZCUVhGV2l5V0RrWDFNd3dqTmpFeDhkQzFxZ3RWejltelp4MmVLMk1BQUNBQVNVUkJWQ1ZKNDhhTlU2TkdqWFQyN0ZuVnExZFBGb3ZGcmYzYnQyOWY1UGFJaUFoRlJFUzQzQllmSHk5SldyQmdnV3JVcUtFeFk4YklZckhvNjYrL1ZsUlVsQll2WHV6b3UyVEpFbTNldkZuVnFsWFRzR0hERkJvYVd1ZzU4L0x5SkVuZTN0NXVYY1BsVWxOVDljVVhYeFJhTXdBQVFFVkZNQWZLZ2NWaWlaUlVaREMzV0N3ZlhhTnlVRVgxN05telFOdTJiZHRVdDI1ZHQvYVBqSXgwZW02ejJlVHA2Vm1nMzhXTEYrWHI2MXVnZmVIQ2hWcS9mcjBpSWlLMGJkczJuVHQzVHRkZmY3M1dyVnVuNWN1WEt5UWtSSkswYTljdVRaZ3dRZDI3ZDVlbnA2ZG16cHlwSVVPR3lNL1B6K1UxU05MRWlSTUxyWHZNbURGNjlORkhDN1J2MnJSSjFhdFhML1NZQUFBQUZSWEJIQ2dIRm9zbDBqQ011VVgxOGZUMGpDeHFPMUNjSFR0Mk9CNVBuejVkUC8vOHMvejgvSlNjbk94b1AzYnNtQ1E1dFhsNGVLaHAwNlpxM3J5NW8rM1VxVk1hT1hLa25uMzJXZDE5OTkyTzlxMWJ0K3IvL2IvL3Avbno1NnQxNjlaTzU4L016RlQxNnRYMTdydnZ5dC9mWC9YcTFWUGR1blhWcTFjdkxWbXlSTGZmZnJza2FkR2lSVTdCL3ZQUFAxZVBIajNVckZtekFtOE9wS2FtNnNrbm45VDA2ZE1MbkUrU2hnMGJwdXJWcXhkb053eERIMy84c2ZyMjdTc2ZINThpdm1zQUFBQVZEOEVjS0FmeDhmRy9XSzNXWFpMYXVkcHVzVmkrajR1TE8zaU55MElWVTYxYU5VbVhwcFZ2MmJKRmI3enhoanc4UEZ4T0ZiKzhyVmF0V2s0cnVSODdka3dqUjQ1VW8wYU5GQndjN0xUZnZmZmVxOTI3ZCt1cHA1N1NDeSs4b0g3OStqbTJUWmd3UWFOSGp5NXdMcHZOcHVEZ1lFY3cvLzc3N3gyUGQrM2FwY3pNVERWdjNsd2VIaDVPYnc1SWx3SzJKTFZvMGFMQXR2eGp1d3JtTzNmdTFPSERoelYvL3Z3QzJ3QUFBQ282Z2psUVRuNGZOWGNaek8xMk82UGxLQk9wcWFtYU9uV3FRa0pDMUtsVEowbi91LzlidWpSU0hob2E2dFIydVI5KytFSFBQLys4YnJubEZvV0doaGFZeXA2YW1xckdqUnRyeElnUm1qNTl1bzRjT2FLUkkwYzZ0bmZ1M0ZrK1BqNU85N1ZuWm1ZcU1qSlNmbjUrQ2dzTDA0UUpFNVNWbFNWSjh2WDExWkFoUTlTd1lVT1g5Wnc4ZVZLUzFLQkJBNWZiYzNKeVhBYnp5TWhJdFduVFJpMWF0SEM1SHdBQVFFVkdNQWZLaWQxdWo3UllMRE5jYmZ2OUhuVGdxbVJsWmVuWlo1L1ZxVk9uMUtWTEYwVkZSWlhvL3VwUFB2bEVzMmJOVWtoSWlNYVBINi83Nzc5Zlo4K2UxYUJCZ3h4OVB2amdBMzMrK2VmYXVIR2pyci8rZXIzMDBrdXFXN2V1SG43NFlVZWZWYXRXT1kxdTV5OHFsNW1acWFDZ0lEMzc3TE5Pd1QxL2dUZFhEaHc0b0ZxMWFzbmYzNy9BdHJ5OFBObnQ5Z0xCUERVMVZURXhNWHJoaFJmY3ZuWUFBSUNLaEdBT2xKUEV4TVM5VnF2MUowbTNYckZwWDBKQ3dqNHpha0xWY2ZIaVJUM3p6RE02ZCs2YzQvbWNPWE9Vbkp5czRjT0h1M1dNZ0lBQWpSMDdWbi8vKzk4bFNVODg4WVRlZlBOTmRlL2VYZlhxMWRQSmt5ZjE0WWNmYXRLa1NmTHk4bEtmUG4xMDNYWFhxVjA3NTRrZ1E0Y09sWWRId1UvZlBIUG1qTWFQSDYvWTJGaDVlbm9xSXlORHExYXQwcnAxNjdSeTVVcVhvK2IvL2U5LzFhWk5HNWYxWm1kblM1SnExS2poMVA3Sko1K3c2QnNBQUtqVStCeHpvSHdWR0JsbnRCeGx3Y1BEUTlXclY5Yzc3N3dqU1dyZHVyVmVmdmxsSFR4NFVCa1pHVzRkbzFXclZvNVFMa2tQUFBDQWJycnBKazJaTWtVNU9UbDY4Y1VYZGR0dHQ2bC8vLzZPUG5mZWVXZUJZTHhpeFFyOTV6Ly9jWHhkNmVUSmsxcTRjS0ZDUWtJVUV4T2orZlBudXd6bHljbkppb3VMVTdkdTNWeldtNW1aS2NrNW1PY3YraFlTRXVKeWlqc0FBRUJsd0lnNVVJNDhQRHdpN1hhNzAveGFtODFHTU1kVjgvSHgwWnR2dnVuVTFxMWJ0MEpEclRzOFBEdzBhOVlzUGZMSUl4bzRjS0J5YzNPMVlzVUtsNlBoSlRGdzRFRGRkTk5OR2o5K3ZFSkNRbHdlejI2M2E5YXNXYXBYcjU3alk5YXVsUCtHdytVcnZNZkZ4ZW5Ja1NORmZqWTZBQUJBUlVjd0I4clJ6cDA3djIvZnZ2MnZobUhjL0h2VHdlKy8vMzZYcVVVQlJjak16RlNEQmcyVWxKU2tsaTFidWpYNlh0aFU5bnpUcGsxVG56NTlISDFtekppaHdZTUhxMlhMbHBJdWhmTHAwNmNySVNGQnI3LytlcUVmZDVhV2xpYnAwcXJ5K1NJakk5VzJiVnNGQkFTNGZZMEFBQUFWRFZQWmdmSmxHSVp4K1FoNXBDVERyR0x3UHkxYXRLZ2VIQng4ZzlsMVZBU0dZU2crUGw0VEprelEzLy8rZHpWczJGQXJWcXhRdzRZTjlkQkREeWs4UEZ3N2QrNlUzVzUzdVg5eFU5bDc5Kzd0Rk54alltSjA2dFFwU1ZKS1NvcWVlZVlaL2Z2Zi85YkVpUlBWdVhQblFtdmN2SG16cWxXcnB1dXZ2OTZ4YjB4TURLUGxBQUNnMG1QRUhDaC9rWkwrSVhGL2VVVnkzWFhYWFdlejJZNWJyZFl2RGNPSXROdnQ2M2Z0Mm5YTTdMcXVWdjZLNk1XMVIwZEhhLy8rL2ZyNjY2KzFmZnQyblRoeFFoMDdkdFRpeFl2Vm9VTUhTZExycjcrdXVMZzRMVjI2VkU4Ly9iVHExcTJyUC8vNXp3b0tDdExnd1lNTHJMUnVHSVpTVWxJa1hib1AzTnZiVzlLbHp6SFBYN1g5MTE5LzFibHo1OVNzV1ROdDM3NWRNMmZPVkhaMnRtYlBucTBlUFhvNGptZXoyZFM5ZTNmNSt2cXFSbzBhdW5EaGdzNmNPYU93c0RESDU3ZC84c2tucWxHamh0TitBQUFBbFJIQkhDaG5DUWtKc1ZhcjlaakZZakhpNCtQanpLNEhUaXlTdWxnc2xpNmVucDcvWjdWYS8ydXhXQ0p6YzNNamQrL2UvYXZaeFpWR1pLUjc3LzNVcVZOSHExYXQwdkhqeHhVU0VxS1FrQkExYmRxMFFML2c0R0FGQndmcjhPSEQrdXl6ei9UVlYxL3AxbHR2ZFFybGtuVDA2RkdOR1ROR1hsNWVHang0c0dOeHQ5RFFVSTBiTjg2eG9ycVBqNC8rOXJlL3FWbXpaa3BMUzFOQVFJQ21USmxTNE55ZW5wNGFQbnk0VWxKU2xKZVhKMDlQVDdWdTNWcGR1M2FWeEtKdkFBQ2dhckVVM3dYQTFXcmZ2djMvMmUxMkl6RXhjWnpadGVDUzRPRGdHMncyMjRraXVpUktpclJZTEpIeDhmRS9YYm5SYXJVYWtoUWZIMTllSlpZN204MG1UMDlQczhzb2xkVFVWSzFkdTFiOSt2VlQ0OGFOelM3SExmbXpGaElTRXZqYkN3QUFuREJpRGx3RGRydjlJNHZGd3IzbGxVdVFwQ0RETUdaYXJkYTl2NjhWRUptWW1MaGJWV1NkZ01vYXlpWHB1dXV1MDlOUFAyMTJHUUFBQUdXQ2QrMVJMb0tDZ3I2eldDd2R6SzRES0FlLzZOSzZBUk9seWoxaWptdXJzUHYvVWFieURNUG9rNWlZR0cxMklRQUFsQVNyc3FOY0VNcFJoUm5NZmdBcUxDOUowOHd1QWdDQWttSXFPOG9WOTFLaW9uTGpIbk1IaThYeW85MXVqN1JZTEpFSkNRay9TREtzVnV1a2NpNnhRc2pLeXRLMmJkdlV2WHQzVmE5ZVhjbkp5WXFOamRXZ1FZUGMyajh0TFUxMTY5WXRrMXFXTGwycXpwMDdPejcvdkxMaWRiRjhXSzNXYVpKZXNsZ3NqSllEQUNvZFJzd0J3TFVFU1M5NGVIamNHaDhmM3pveE1mR2xoSVNFS25OL3VidSsvZlpielp3NVV6YWJUWkswYWRNbWZmNzU1Mjd0dTNmdlh2WHExVXMvLy95elUvdnAwNmNWSEJ5c3pNeE1SMXQyZHJhT0h6OWU1UEgrOWE5LzZjQ0JBeVc4QWdBQWdJcVBFWE1BK0o4ZHYzOWMydnJLK25GcGtuVHExQ24xN2R1M3hQdXRXTEZDdDk5K3UxTmJURXlNT25YcUpGOWZYeG1Hb2ExYnR5b3NMS3pZWStYbTV1cmxsMS9XUXc4OXBNREFRSzFmdjE1ZHUzWlZ2WHIxWkJpRzdIYTdETU5RVGs2T05tN2NxS1ZMbCtxbW0yN1NzbVhMQ2oybTNXNlhseGQvdGdBQVFOWEQvM0FBL0pIWkpYMGw2U09iemZieHJsMjdqcGxkVUZtb1g3Kyt5ODh6UDNic21NYU9IYXZaczJjck1EQ3d3UFliYjd6UjZmbkZpeGYxeFJkZmFPYk1tWktrNzc3N1RzZU9IZFBjdVhNMWQrNWNsK2R1MXF5WjFxOWZyd1VMRnFoR2pSb2FNMmFNTEJhTHZ2NzZhMFZGUldueDRzV092a3VXTE5IbXpadFZyVm8xRFJzMlRLR2hvWVZlVTE1ZW5pVEoyOXU3K0c4QUFBQkFKVU13Qi9DSGxKcWFtbnJkZGRjMWpvdUxPMmwyTFdYTjA5TlR6WnMzTDNSN28wYU5pdHllNy9QUFAxZG1acWJ1dXVzdVNkSTc3N3lqQng1NFFNT0hEMWZQbmoyMWJOa3lOV25TcE1DNUZ5NWNxUFhyMXlzaUlrTGJ0bTNUdVhQbmRQMzExMnZkdW5WYXZueTVRa0pDSkVtN2R1M1NoQWtUMUwxN2QzbDZlbXJtekprYU1tU0kvUHo4MUxOblQ1YzFUWnc0c2RCNng0d1pvMGNmZmJUWTZ3SUFBS2hvQ09ZQS9wQ1NrcEt5SlZXNVVGNVc3SGE3VnExYUpVbnk4dkxTZDk5OXAxMjdkdW5sbDErV3Y3Ky9KS2x1M2JxT3g1Zkx6TXhVOWVyVjllNjc3OHJmMzEvMTZ0VlQzYnAxMWF0WEx5MVpzc1F4WFg3Um9rWHk5ZlYxN1BmNTU1K3JSNDhlYXRhc1dZRVIvOVRVVkQzNTVKT2FQbjI2V3JkdVhlQ2N3NFlOVS9YcTFjdnMrZ0VBQUs0bGdqa0FvSURvNkdnbEp5ZExrbkp5Y2pSbnpodzkrT0NEYXRpd1liSDdUcGd3UWFOSGp5N1FiclBaRkJ3YzdBam0zMy8vdmVQeHJsMjdsSm1acWViTm04dkR3NlBBaUw1aFhGcHpyMFdMRmk1SCsyMDJHOEVjQUFCVVdnUnpBSUNUbkp3Y0xWeTRVQjA2ZEZCc2JLeTh2YjNWczJmUEFvdSt1Ym9uZlBueTVXclRwbzA2ZCs0c0h4OGZXU3ovKzJTd3pNeE1SVVpHeXMvUFQyRmhZWm93WVlLeXNySWtTYjYrdmhveVpFaWh3Zi9reVV1VEd4bzBhRkJvelFSekFBQlFXUkhNQVFCT1ltTmpsWjZlcnFlZmZscXhzYkd5V0N3YU9YSmtnWDZ1N2pHdlU2ZU80L0dxVmF1Y1JyZmJ0Mjh2NlZKQUR3b0swclBQUHVzVTNQTVhlSFBsd0lFRHFsV3Jsc3VwODNsNWViTGI3UVJ6QUFCUWFSSE1BUUJPT25ic3FKZGZmbGwxNjlZdHNsOWg5NWpuR3pwMHFEdzhQQXEwbnpselJ1UEhqMWRzYkt3OFBUMlZrWkdoVmF0V2FkMjZkVnE1Y3FYTFVmUC8vdmUvYXRPbWpjdnpaR2RuUzVKcTFLaFJaTDBBQUFBVkZjRWNBT0RFMjl0Ym5UcDFjdHhqWGxvclZxeHdPV0tlNytUSmsvcjQ0NC8xMFVjZjZjWWJiOVQ4K2ZOZGh2TGs1R1RGeGNVcFBEemM1WGt5TXpNbEVjd0JBRURsUlRBSEFKU0txM3ZNSjA2Y3FNR0RCN3UxLzhDQkEzWFRUVGRwL1BqeENna0pjVG02YnJmYk5XdldMTldyVjgveE1XdFh5c2pJa0NTbkZkNEJBQUFxRTRJNUFLQlVYTjFqWHJObVRjZmp3cWF5NTVzMmJacjY5T25qNkROanhnd05IanhZTFZ1MmxIUXBsRStmUGwwSkNRbDYvZlhYNWVQajQvSTRhV2xwa3FSYXRXcGQxZlVBQUFDWWhXQU9BRlZNWVZQUWp4MDdKa2s2Y2VLRWF0ZXU3YkpQMDZaTml3elRseXZ1SHZQaXByTDM3dDNiNlZ3eE1USHEycldyV3Jac3FaU1VGRTJaTWtXeHNiR2FPSEdpT25mdTdQSWNobUZvOCtiTnFsYXRtcTYvL25xMzZnWUFBS2hvQ09ZQVVNVzRtbUordWNtVEp4ZTZiZHUyYmNVdStsWVNlWGw1TWd4REtTa3BraTdkQis3dDdTM3AwdWVZNXdmM1gzLzlWZWZPblZPelpzMjBmZnQyelp3NVU5bloyWm85ZTdaNjlPamhPSjdOWmxQMzd0M2w2K3VyR2pWcTZNS0ZDenB6NW96Q3dzSlVyVnExTXFzYkFBRGdXaUtZQTBBVkV4OGZYeWJIcVZhdG1nSURBMTF1Q3d3TWRDc0lIejE2VkdQR2pKR1hsNWNHRHg3c1dOd3RORFJVNDhhTmM2eW83dVBqbzcvOTdXOXExcXlaMHRMU0ZCQVFvQ2xUcHFocDA2Wk94L1AwOU5UdzRjT1ZrcEtpdkx3OGVYcDZxblhyMXVyYXRldlZYU3dBQUlDSkxNVjNBVXJPYXJVYWtwU1FrTUMvTVZSSitmL0d5eW9FbytyTG44clA2Mkw1c0ZxdDB5UzlKR2w2UWtMQ05IT3JBUUNnWk55N2tSQUFBQUFBQUpRTGdqa0FBQUFBQUNZaW1BTUFBQUFBWUNLQ09RQUFBQUFBSmlLWUF3QUFBQUJnSW9JNUFBQUFBQUFtSXBnREFBQUFBR0FpZ2prQUFBQUFBQ1lpbUFNQUFBQUFZQ0tDT1FBQUFBQUFKaUtZQXdBQUFBQmdJb0k1QUFBQUFBQW1JcGdEQUFBQUFHQWlnamtBQUFBQUFDWWltQU1BQUFBQVlDS0NPUUFBQUFBQUppS1lBd0FBQUFCZ0lvSTVBQUFBQUFBbUlwZ0RRT21ja2FTTWpBeXo2MEFsa0o2ZW52L3dqSmwxQUFDQWlvbGdEZ0NsczFlUzl1L2ZiM1lkcUFRdSszZnlvNWwxQUFDQWlvbGdEZ0NsWUxGWVZralNuRGx6bEpDUWNQbUlLT0NRbnA2dWhJUUV6WjA3VjVKa0dNWUtrMHNDQUFBVmtKZlpCUUJBWlJRZkgvK08xV3E5THlrcHFkOVRUejFsZGptb0hEWWxKaWErWTNZUkFBQ2c0bUhFSEFCS3g1NlFrSENmWVJoUFN2cVB1SGNZcnAyUjlCL0RNSjVNU0VnWUtNa3d1eUFBQUZEeE1HSU9BS1ZuVDB4TVhDWnBtZG1GQUFBQW9QSml4QndBQUFBQUFCTVJ6QUVBQUFBQU1CSEJIQUFBQUFBQUV4SE1BUUFBQUFBd0VjRWNBQUFBQUFBVEVjd0JBQUFBQURBUndSd0FBQUFBQUJNUnpBRUFBQUFBTUJIQkhBQUFBQUFBRXhITUFRQUFBQUF3RWNFY0FBQUFBQUFURWN3QkFBQUFBREFSd1J3QUFBQUFBQk1SekFFQUFBQUFNQkhCSEFBQUFBQUFFeEhNQVFBQUFBQXdFY0VjQUFBQUFBQVRFY3dCQUFBQUFEQVJ3UndBQUFBQUFCTVJ6QUVBQUFBQU1CSEJIQUFBQUFBQUV4SE1BUUFBQUFBd0VjRWNBQUFBQUFBVEVjd0JBQUFBQURBUndSd0FBQUFBQUJNUnpBRUFBQUFBTUJIQkhBQUFBQUFBRXhITUFRQUFBQUF3RWNFY0FBQUFBQUFURWN3QkFBQUFBREFSd1J3QUFBQUFBQk1SekFFQUFBQUFNQkhCSEFBQUFBQUFFeEhNQVFBQUFBQXdFY0VjQUFBQUFBQVRFY3dCQUFBQUFEQVJ3UndBQUFBQUFCTVJ6QUVBQUFBQU1CSEJIQUFBQUFBQUV4SE1BUUFBQUFBd0VjRWNBQUFBQUFBVEVjd0JBQUFBQURBUndSd0FBQUFBQUJNUnpBRUFBQUFBTUJIQkhBQUFBQUFBRXhITUFRQUFBQUF3a1pmWkJRQUFBSlJVaHc0ZC9BM0Q4TTUvYnJmYmF4bUdJWXZGVWlzNE9QaUcvSGFMeFpJYkd4dDcxcHdxQVFCd0Q4RWNBQUJVT25sNWVUTWtqYnF5M1RDTThUYWJiZnhsVFlza1BYUE5DZ01Bb0JTWXlnNEFBQ29kRHcrUGRXNzIrNmk4YXdFQTRHb1J6QUVBUUtWejg4MDNmeVhwdDJLNm5mNjlId0FBRlJyQkhBQUFWRHJyMXEyelNkcFFUTGNOdi9jREFLQkNJNWdEQUlES0tyS29qUmFMcGNqdEFBQlVGQVJ6QUFCUUtXVm5aMitYbEZiSTVsUkoyNjloT1FBQWxCckJIQUFBVkVvLy92aGpqc1ZpK2NUVk5zTXdQb21QajgrOTFqVUJBRkFhQkhNQUFGQnAyZTEybDlQVm1jWU9BS2hNQ09ZQUFLRFNxbE9uVHBTazlDdWEwLzM4L0xhYVVROEFBS1ZCTUFjQUFKVldURXhNbHFSL1g5RzgrZmQyQUFBcUJZSTVBQUNvMUs2Y3RtNFlCdFBZQVFDVkNzRWNBQUJVYWxsWldaOWQvdHhtczMxV1dGOEFBQ29pZ2prQUFLalVmdnp4eDNTTHhaTDUrOU9MdTNmdnpqQzFJQUFBU29oZ0RnQUFLajNETUliLy9uQjRrUjBCQUtpQUNPWUFBS0RTczl2dG15V2xXeXlXeldiWEFnQkFTVm5NTHFBTWVMUnYzLzV4d3pDR1NycGRVbjJ6Q3dJcW1ET1M5bG9zbGhYeDhmSHZTTEtiWFJDQXE4YmZQaFNIMTM1VUZMeGVvVGk4WHFueUIzTVBxOVc2VVZJL3N3c0JLb2xOQ1FrSkEvVUhmY0VEcWdqKzlxR2tlTzJIV1hpOVFrbjlZVit2S25Vd2I5KysvWk9HWWJ6ZG9rVUxoWWVIS3pBd1VEVnIxalM3TEtCQ3ljakkwUDc5K3pWbnpod2xKU1hKTUl3bkV4TVRsNWxkRjREUzRXOGYzTUZyUHlvQ1hxL2dEbDZ2THFuVTk1ai9QaVZHNGVIaENnb0s0aGNkY0tGbXpab0tDZ3JTcEVtVEpFa1dpMldveVNVQnVBcjg3WU03ZU8xSFJjRHJGZHpCNjlVbGxUcVk2OUo5S2dvTUREUzdEcURDdSt6M3BKV1pkUUM0YXZ6dGc5dDQ3WWZKZUwyQzIvN29yMWVWUFpqWGw4UzdiNEFiYXRXcWxmK1FSVmVBeW8yL2ZYQWJyLzB3R2E5WGNOc2YvZldxc2dkekFBQUFBQUFxTllJNUFBQUFBQUFtSXBnREFBQUFBR0FpZ2prQUFBQUFBQ1lpbUFNQUFBQUFZQ0tDT1FBQUFBQUFKaUtZQXdBQUFBQmdJb0k1QUFBQUFBQW1JcGdEQUFBQUFHQWlnamtBQUFBQUFDWWltQU1BQUFBQVlDS0NPUUFBQUFBQUppS1lBd0FBQUFCZ0lvSTVBQUFBQUFBbUlwZ0RBQUFBQUdBaWdqa0FBQUFBQUNZaW1BTUFBQUFBWUNLQ2VSVmpzOWxLdkU5Q1FvS3lzcktjMnM2Y09hT3Z2dnBLa3BTWm1hbnM3T3dTSFhQTm1qVTZkZXFVVzMzUG5qMHJ3ekFjejQ4ZE82YURCdytXNkh3QUFBQUFVRmtSekt1UTNOeGM5ZXpaVTVzMmJYSjduNVNVRkkwZVBWcXhzYkZPN2Z2MjdkT0VDUk1rU1d2WHJ0WEREeitzSDMvOHNjRCt1M2J0MG5QUFBhZmp4NDg3Mmd6RDBMeDU4M1Q0OEdHM2FoZytmTGdTRWhJa1NZY1BIOWFRSVVNSTVnQUFBQUQrTUx6TUxnQ2xZN2ZiQ3dUZm5UdDNLaTB0VGRkZmY3MlNrNU9MM0w5NTgrYVNwRldyVmlrd01GQjMzMzIzMC9ZYU5Xb29OemRYaG1Ib2tVY2VrY1ZpMFlnUkk3Umh3d2I1Ky9zNytqVnAwa1FlSGg0YU5HaVFSbzhlcmNHREJ6dTJlWGdVLzc3UEw3LzhvdlBuenlzb0tFaW5UcDNTTTg4OG82eXNMRTJkT2xWVHAwNlZZUmpLemMxVlVGQ1FsaTVkV3V6eEFBQUFBS0N5SVpoWFVoa1pHUW9ORFhXNWJkU29VY1h1SHg4ZnI3UzBOSzFkdTFZTEZpeFFYbDZldkx6Kzk4L0J4OGRIMHFWUitHclZxaWtzTEV4V3ExWEhqeCtYeFdKUnZYcjFKRW4xNnRYVGE2KzlwazgrK1VUejVzM1ROOTk4bzlkZmYxMlM1T25wV1d3ZEd6WnNVTStlUFpXY25LeHg0OGFwYjkrK0dqRmloQ3dXaTlMVDB4VVJFU0VQRHc5Tm5EaXgyR01CQUFBQVFHVkVNSytrYXRldXJmajRlTWZ6eE1SRURSOCtYQ3RXck5DdHQ5NHE2ZEtVOHN6TVRQbjYrcm84eHB0dnZxa09IVHFvZmZ2MldyQmdnVTZjT0tIZXZYdnIxS2xUMnI5L3Z5VHBxYWVlMHBrelovVGJiNy9KTUF6VnIxOWZFUkVSNnR5NXM2S2pveFVjSEt3NmRlcG93SUFCYXR1MnJYNzk5VmZIZmU3ZTN0NUZYa05XVnBZMmI5NnNGMTk4VVU4ODhZUXVYTGlnOTk5L1grKy8vNzZrUy9mTDIydzJWYXRXemVsTmlCMDdkcFQrR3djQUFBQUFGUXpCdkFvd0RFTUxGaXhRMzc1OUhhRmNrZzRkT3FUUTBGQ25BSjl2ejU0OSt2ZS8vNjNWcTFmcnhJa1RXck5taldiTW1LRWxTNWFvUVlNR3FsT25qaVNwZCsvZUNnd01WS05HamRTd1lVUEhLSGh1YnE1V3JWcWwyYk5uNjdubm5sTy9mdjNVdkhsek5XL2VYT2ZQbjVkVWZEQmZ0MjZkenA4L3I3WnQyMnJhdEdsNi92bm45ZGxubjZsdTNicVNwQUVEQmlnOFBGeC8vZXRmSlVscGFXbTY5OTU3aS8xK2pCdzVVamFiVFV1V0xISGp1d2NBQUFBQTVpS1lWd0ZyMTY3VjhlUEg5Y1liYjdpOXoxZGZmYVdzckN6ZGYvLzlzdHZ0NnRTcGszcjA2S0VlUFhwSXVyUVMrNmVmZnFvT0hUb29JQ0Nnd1A3ZTN0NWF0bXlaVnE1Y3FWZGVlVVZidDI3VmxDbFQxS0JCQThjSzc5V3JWeS8wL0JrWkdYcnZ2ZmNjejd0MDZlSzAvZmp4NHpwNThxUmF0Mjd0OWpYbHk4ek1sTjF1TC9GK0FBQUFBR0FHZ25rbGw1eWNySVVMRjJyYXRHbnk5ZlZWV2xxYVk5dUZDeGNreWFsTmt2ejgvRFIwNkZEZGYvLzlTa3BLVW5oNHVDWk5tdVRVeDlQVFV6NCtQb3FKaWRGMzMzMm5JMGVPNk1pUkl6cDgrTENhTkdtaVJZc1d5Y1BEUThPR0RkT2RkOTZwS1ZPbTZNaVJJMnJRb0lFeU16TWxYVnBBcmpDTEZpMlN4V0p4YXJ2dHR0dlVyMTgvNWVYbEtUYzNWelZxMUZDdlhyMmMraFEzQ2k5Snk1Y3ZMN1lQQUFBQUFGUVVCUE5LN09MRml4by9mcnd1WHJ5b2dJQUFSVWRIYStyVXFRWDZYVG45KzlOUFAxWERoZzNsNWVXbDExNTdUU05IamxUanhvMTE2TkFodmZMS0t6cDY5S2hPbno0dHd6RDAwVWNmNmRaYmIxWFRwazNWcFVzWE5XM2ExTEdpZTc3QXdFQ3RYcjNhc1FwN2VucTZKS2xtelpxRjFuNzgrSEZObXpaTlk4ZU9kYlN0WExsU1AvendnOTUrKzIybHBLUW9PRGhZNDhhTmt5VGw1T1JvMmJKbDJyRmpoM0p6YzkwSzZBQUFBQUJRR1JETUs2bWMvOS9lbmNmVm1QNy9BMytkMDZKU29ZMXBHR01pdSs5MGJHTmZZc282SGloYlE0UlEyVElNSTFteVpCbGpzb3ZKT29tYWpJWStDVEVNTTlUWUo5c0kweEJhcEtKT25mdjNSNzl6VDZkelNodW5lRDBmang2UHpuM3U1VG9YWGVkKzM5ZDF2YStjSE15Y09ST0NJSWpiSEJ3YzBMMTdkL0cxY2szd1gzLzlWZVZZWlUvMjh1WExZV0ZoZ1Q1OStpQXVMZzVaV1Zsd2NIQkF2WHIxVUs5ZVBYejMzWGV3c0xBUTF6TmZzMllOSGp4NGdQYnQyNk4xNjlhdkxXUGhKZGlVZ29LQ3NHalJJbkVlZTNaMk5uNysrV2VFaDRmRDFOUVVzMmZQeHFaTm03Qm56eDcwN2RzWGYvLzlOOWF2WHc5RFEwUE1tVE9IUVRrUkVSRVJFYjFUR0poWFVSY3VYTURObXpjUkZCU0V3WU1IQThnZmZsNHdBN3R5eVROTldka3ZYNzZNaUlnSTZPbnBvWGZ2M2pBMk5vYTd1enRHamh3cDd0T3laVXRFUmtZQ0FBSURBeEVlSG83Tm16Y0RBQTRmUGx4azJlYlBudzlkWFYwc1hMaFE0L3NXRmhiUTE5Y1hYMHVsVWx5OGVCR1RKazNDaHg5K0NCOGZIMWhaV1dIRWlCRVlNMllNVEV4TWtKcWFpc2pJU0hHWk5pSWlLcC9NekV5Tkk1dGV2SGdCRXhPVFVwM3IrUEhqTURjM3g2ZWZmbHJtOG1SbFpTRW1KZ1o5K3ZSUm0rcFVHVlZrL1FIQXZYdjNFQmdZQ0Q4L3Z5cngrWW5lZFlJZ2FPVnY4ZW5UcHpoMTZoU0dEaDM2MXE5TjJzWEF2SXJxMUtrVGdvS0NVTDkrL1RJZDM2QkJBOHlaTXdjTkdqUkFnd1lOWUdGaG9iWlBodzRkOE4xMzMySGV2SGs0Zi80OEFnSUNZR1ZsaGNURVJIejQ0WWNhejd0Ly8zNWN2bndaZGV2V3hWOS8vWVdlUFh1K3RsSFQwOVBEakJrenNIZnZYb1NHaG1MQ2hBbm8xS2tUUER3OFVLMWFOVVJFUkdESWtDSFl0V3NYcGsrZlhxYlBTMFJFL3hFRUFjN096dmp4eHg5aGFtb3FiazlQVDhlQUFRT3dZOGNPallrL2kvTDk5OTlqNHNTSjVRck1rNU9UNGVQakF3Y0hCM0VGa01JVUNnWDgvZjNoNk9nSU96czdDSUlnVHA5NkhSMGRIUmdhR3BZck9haXlYQlZkZndCZ1pXV0YzMzc3RGNlUEgwZXZYcjNLWEVZaUtybUhEeCtxYmJPMnRvYU9qZzRXTGx3SUF3TUR6SjA3dDhqams1S1N4R1dDUzhQYTJyckk5eVFTQ2RhdVhRdGJXMXUwYXRXcTJQTWtKQ1NvTENsY1VrT0dETUc4ZWZOS2ZSeTlXUXpNcTdDeUJ1VkFmZ0k0WjJkbkFQbExuMTIrZkJueDhmRVlObXlZdUU5YVdocDBkWFZ4NmRJbDdOcTFDM1hyMWtWRVJBUzJiTm1pMW1PZWtaR0JnSUFBSER4NEVLTkhqNGErdmo0V0xGaUE3ZHUzdzhQREE1MDZkU3F5TEJrWkdYQjFkVVdiTm0yd1o4OGUzTDU5RytQSGo0ZWJteHRXclZvRnVWd09iMjl2ekpvMUMyM2J0aTMyWEFEZzV1YUd2THc4Sm9FaklpckNqUnMzVUwxNmRjamxjaVFuSjZ1ODE2MWJONFNGaFdIY3VIRXEyODNOemNYZk5VMW5XckJnQVJZc1dLQzJQVFEwVkNVM1NWNWVubHBTVXVDL1JLWEp5Y2thQS9PYU5XdENLcFhDeU1nSWt5Wk53amZmZklOT25Ucmg4ODgvTC83REZpaHo5Kzdkc1diTm1oTHRyNGx5K2RIeTFOKy8vLzZMQVFNR0ZIbU53c2xZbFFyWEl4R1YzNkJCZzlTMkhUNThHT2JtNW9pSmljSEtsU3VMUFg3RWlCRjQvdng1cWE4Ykd4dUxuSndjY1RXa3duSnljdUR1N3E0eXdsUnAxYXBWYU5ldW5jcTJQLzc0UStWMVhsNGU3TzN0RVI0ZUxpNURYQkJINVZST0RNemZFYm01dVVoS1NsTFpwcnhaazRMeE1RQUFJQUJKUkVGVUtMd2RBSjQ5ZTRZVEowN2d5cFVydUg3OU92VDA5TkNsU3hjTUd6WU04Zkh4MkxwMUs4NmNPWVBPblR2ajNMbHp5TXpNQkFEOC9mZmZzTFcxRmMvejlPbFRoSVdGWWYvKy9jak56WVd2cnk4R0Rod0lJUDlwM0taTm16QjkrblRZMmRsaCt2VHBhTmFzbVZwWmpJMk44ZE5QUHlFckt3dmZmLzg5cmwyN2hsV3JWcUZaczJaWXRXb1Zjbk56MGExYk56ZzdPK09ycjc3Q29rV0xpbXpJZ1B5ZWpJSno3NG1JS3BOV3JWclZiZHk0OGFNREJ3NlV2cHVsZ2h3K2ZCaWRPM2N1TnFnTkRnNVdlYTBNU3BWMjdkcUZqejc2cU5qckZNeDdvblRuemgyVmFWT0Y5ZW5UUitQMmZmdjJvWEhqeHBnMmJScXFWNitPYmR1MlFTYVRBUUJpWW1MRTRlT0JnWUU0Y2VJRTl1M2JwM2FPakl3TWRPblNwZGd5RnpSbzBDQnMyTEJCYlpSWVJkVGYwYU5Ib2FPakE3bGNqdnYzNzZOaHc0WXE3OSs4ZVJNTkdqUVFiOHhyMWFwVjRuSVRWWlRLMEY2OWFZY1BIMGJ0MnJXaG82TWpQblE4Y3VRSU1qSXlNR1hLRkkzSGhJV0ZvWDc5K2poeDRnU0EvQWR1NmVucGFOS2tpY3ArVzdac2daT1RremdWYzk2OGVlS3FTZnI2K2poMTZoUUF3TmZYRjQ4ZVBVSkFRSURhY3NPclY2L0diNy85aG9NSEQ0cUpsZ3ZUMGRGQmFtcXEyT2ttQ0FKZXZYcUY0Y09IcSswYkVoTEM5cVNTWW1EK2pyaDc5MjZSUTFMNjl1MnJ0bTN4NHNXNGZmczJ1blhyQm05dmI5amEydUw0OGVPWU9IRWk0dUxpMEsxYk53UUhCK09UVHo3QmdnVUxNSG55Wkl3ZVBScEhqeDZGcTZzcjl1L2ZqNWlZR0Z5OGVCRUdCZ1lZTkdnUXhvNGRxeklIM01yS0NyNit2aGc2ZENpV0wxK08wYU5IWThTSUVmRDI5bFlwUzA1T0RqWnUzSWlUSjAvaWl5Kyt3THAxNjJCbVpvWjkrL2FoZHUzYTRqQkJiMjl2dkhyMUNuRnhjY1VHNWp0MjdDaExGUklSdlJXNnVycno3OXk1TTZoMTY5WS9LUlNLMEJvMWFzVEV4TVRrdnEzcnYzejVFa2VPSEVGQVFJREt5aGlsVmIxNjlUTE5wVzdjdURGaVkyTngvLzU5U0NRU01iaC8rUEFoQmcwYWhELysrRVBzTWI5eTVRb3NMQ3pVaG4yT0h6OGV6czdPa012bDRyYWNuQndBd0lrVEp6QnMyRER4dFpLK3ZqNk1qWTFoYkd4Y3F2TFdxVk1IOWVyVkUxOVhWUDJabTV0RFIwY0hDUWtKbURKbGlscmc3dVhsaGREUVVIend3UWRsdmdaUmVXbTd2WHBiMnJWcko0NEdsY3ZsMkxGakI3NzY2aXUxVVpvNU9UbHdkbmFHcnE1cUNIWDkrblVzWHJ3WWZmdjJoWmVYRjR5TmphRlFLTEIxNjFiMDd0MGJabVptdUh2M0xvNGRPNFl0Vzdhb1hYL0tsQ2tZTjI0Y0RoMDZKQWJYUVA1RHh3TUhEdUQ3Nzc4dk1paFhVaWdVU0VsSlVXdExDbXJkdW5XNXB2UFFtOFhBL0IyaHZORXBqWDc5K3FtOGZ2TGtDZXJWcTRmWnMyZXJQTG4zOWZWRllHQWdEaDA2aEVhTkdtSGd3SUhZdkhrejh2THlNSGZ1WERnNE9CUzdORnJ6NXMyeGE5Y3VoSWFHYXB4VG82K3ZEenM3TzNoNGVNRGMzQnc5ZS9iRXk1Y3ZVYnQyYlh6enpUZmlmbEtwVk9OeWNFUkVWWTFFSXFrdENNSWtpVVF5NmZuejV5a3ltZXlRUkNJSmZmNzhlZlNkTzNleTMrUzFEeHc0Z016TVRIRmxqSktzc2hFVUZJU1dMVnVxYkN2THZNYUM5dS9majVNblR5SXdNRkJqM3BMRXhFVE1tREVEdlhyMUV1ZDR4c2JHNHRhdFczQjJkb2FwcWFuS01QSU9IVHFJdnk5ZXZCaUxGeTlXT1YvQjcwaE5JOG1VTEMwdGk3MEJycWo2Kyt5enoxUnVrRFdkcDJBZGwvWTducWlpYUxPOTBvWWRPM1pBTHBkajRNQ0IyTHAxSzc3ODhrdHhLc3JMbHk4QlFLMk42TjI3TjVvMGFZS0ZDeGZDeWNrSksxZXVST1BHalFGQVhFMG9KQ1FFSFRwMEVFZjZkT3ZXVGUzYUd6WnN3SVlORzFTMkdSZ1lZUGJzMlNyYjFxMWJWMlJPai83OSs1ZjJJMU1sd2NEOEhSQVVGRlJzRW9tU0dqVnFsTWJ0T2pvNmNIZDNoN3U3dTdodHhvd1pwVHEzVkNxRms1T1QydmFRa0JEVXJGbFR6Q3dQUUcxNU55S2lkNWxFSWpFRE1GWVFoTEdtcHFicGRuWjJFUktKSkZRaWtVVEd4c1ptVmVTMXNyS3lzSHYzYnBWdE1URXhyejFPMDhQWGtzeDVMaTVvblRsekp1N2V2UXN2THkvczJiTkg1YjNrNUdSNGVIaWdSWXNXNHBLZFFQN3ltanQzN2tSNGVEam16NSt2OXQxMytQQmh0VzJhNW5SckdrbW1GQjRlcnRKRFhsQkYxdC9wMDZlaG82T0QrL2Z2WS9qdzRUaDM3cHpLK3gwNmRFQndjSEM1OHNrUVZiUzMyVjVwUzZOR2pkQ3BVeWZjdUhFRElTRWhLdmUveW9kcHlzQThQVDBkbnA2ZUdEMTZOSHIxNm9WdDI3WmgxNjVkc0xhMnhxdFhyd0Q4dDByUzNMbHp4VzBBeEdIc3hZMENMV3puenAydnZlZVBpSWdvOHIyU1BFZ2s3V0ZnL2c0by9CUytLaWx0MWxvaW9uZWNxVVFpR1FsZ3BDQUlXVEtaN0tnZ0NLSDYrdnEvL1A3NzcrbmxQZm5telp0aFkyT0RsSlNVY2hlMHZEM211cnE2OFBmM1IxUlVGSXlNakZSNnZ5VVNDZXp0N2VIdTdxNHlaTFJqeDQ0SUNRbkJpaFVya0pXVkplWVRVZDRrRjVkVXJUQk5TZWtLSjFRcXJDTHJyMXExYXBCS3BXSnZtcVlrVDNwNmVocTNFMVVTYjdTOWV0dVVVMmg2OXV3SmEydHJmUHZ0dCtqVXFSTU1EUTNGWlJDVmdibXlYVEkxTmNXb1VhT3dZc1VLSERwMENQUG56NGVycXl1QS9JZUNnT3FET1dXUVhsQktTc3BySDNRcTI2ZkNHZUExTGVsV21rQ2ZLaGNHNWtUdklabE14dXg0UkpXZkVZQWhFb2xraUZ3dWgwd21pd0FRV3A0VG5qMTdGdDkrKzYzS0tDVk5DZG9LMHpRVXV5dzk1a2xKU1JwN3EvMzkvY1hmQ3diSGhWZlhpSTJOaGFtcEtaWXRXd2Jndnh0ZlpYQmIwaDd6c3FxSStsUGVXQmNlQ3ZzMmVyTFk5dE1iVk9IdDFkdVNtNXMvWmI3d3ZQR1ltQmg0ZW5yaTRNR0QrT21ubjdCMzcxN3g3N2ZneWhFT0RnNW8xNjRkRmkxYWhBa1RKaUFzTEF5NnVycDQ5dXdaOVBYMVlXUms5Tm95VEpvMFNlMzZKWkdYbHllV3BXYk5tdkQzOThmdnYvK091WFBuUWlxVm9uWHIxb2lLaXNMMTY5ZFJvMFlOR0JzYmE4elNUcFVEQTNNaUlxS3FRWkJJSkVKNVZwM1l0bTJiU3BKT29PeHpsOHZTWTI1cGFZbW9xQ2kxN1k4ZVBjS3NXYlB3OU9sVE5HL2VIQ3RXckZETFRGelEzYnQzWVdOamd4Y3ZYa0JmWDEvc1ZaYkw1V3BKM3dvbWlDdXZpcWkvckt3c3NidzVPVG13c0xCQVVGQ1FPQjlWNmM2ZE83QzB0SVJjTGhjZlBCQlZJZVZ1cjk2VzdPejhhZklGRTBOZXVYSUZxYW1wNk5hdEd4NDllb1RseTVjak1URlI3UEhXMWRXRlFxRkFhbXFxZUl5UGp3LysvZmRmY2ZtMHExZXZvazZkT21wTEtpb1ZYSUp5OCtiTkplb3hMK3pWcTFjd01EQkFUazRPOXUzYmg4REFRTmpiMnlNdExVMWxLSDFVVkJRaUl5TmhhMnVMa1NOSHd0SFJzVXdQQXVqTjRyOUlCY3JLeW9LaG9XR2xYQnZ3MHFWTGFOcTBhYkUzT29HQmdlalNwWXZhelFIOTUxMnB4N2k0dU1yM241VG9QU0dUeVRZRGNIL3Rqa0NXUkNJNW9sQW9RbzJNakg0NWUvYnNpLzkvZkZCWnIxMDRxQVNBaElTRTF3YlpoWHZIWFYxZE1YandZSEhWakt5c0xFUkdScXIwSkFQNVBjWEtKR2xBZmk5eHdadFJJRCtiOGV6WnN6RjA2RkJzMnJRSnpaczN4NUlsUytEdjd5K2V2eURsbk96bzZHZ2tKaWJDMHRKU2ZLL3c5WXVUbkp3TVEwTkQ4WFZKTWhWWFJQMmxwS1NJU3hVVlRGaFhsR2JObXFuTmF5OHJ0djFVV3Rwc3I5NldsSlFVbUppWXFOemJoWWFHb21mUG5xaFdyUm8rL3ZoajFLbFRCeWRQbmhTSGlldnE2aUl4TVZIak91aUZGYldzWXNHSGVtNXVicS9OdXE3SjgrZlBZV3hzakUyYk5pRXFLZ29yVnF4QTU4NmQwYjE3ZDd4NDhRTDI5dmFvWHIwNi9QejhNR0hDQlB6NDQ0OVl0bXdaN3QyN0J5OHZyMUpmajk0c0J1WVZhT25TcGNqSXlNQzZkZXRLZld4MmRqYlMwdEtLZk4vRXhFUmxLRXhpWW1LUnZRQVNpVVF0V1l5Ym05dHJoeDF1MmJJRmRlclVlZXNCWmVINU1xOGprVWlLYkx6ZTUzb2tvbmRDT29EREFFSWxFc24vM21ZeXBhS1NtQlVlcWgwY0hJeGh3NGJCeU1nSTBkSFJHRFJvRU9MajQ3RisvWHJVclZzWDl2YjI0cjQ5ZXZUQTBxVkxzWExsU3JWMld4QUVoSVNFWVAzNjlmajY2Ni9ScWxVcmJOcTBDZDdlM2xpMmJCbUdEeCtPSlV1V3FBM3h2blRwRXVyV3JZc2FOV3JnNXMyYlludnM0K01EZTN0N21KaVlvSFhyMXVLdzluLysrUWQvL3ZtbjJ1ZWFPSEZpNlN1cEdDV3R2L3YzNzR2RDdXTmpZeEVaR1ltMWE5ZGk2OWF0NG5kT1dsb2FwazZkaW9TRUJIaDZlbFpvT1lrcWtOYmFxNHJTcDA4ZlBIcjBDT2JtNW5qeTVBbGNYRnh3NjlZdEhEbHlCUFhxMWNQMDZkUEZwUlpQblRvbC9qM3I2dXFpYnQyNmFra2JsWDc1NVJmNCtmbkJ4OGVuMkdTVFFINWJOR3pZTUhHSStlUEhqN0Y1ODJZc1hMaFEzRWVoVUdEYnRtMHFEenFCL05GR2xwYVdtRGh4SWx4ZFhWR2pSZzNrNU9RZ09qb2FodzRkUXRPbVRjVjk2OWV2RDFkWFY0d2ZQNTZqY0NvcEJ1WmxvRkFvOE9EQkE1VnRyMTY5d29rVEp6Qmh3Z1FrSkNRVWU3eVZsUlc2ZE9taXNzM0x5d3NCQVFGRkh1UGw1U1VtazFDK3ZuLy92c1o5cFZJcExseTRVUHlIMEVDaFVHaGxXTXZya3UwVTFyMTdkNnhac3daWldWbXNSeUo2RnlRRE9DU1ZTa1BUMHRLT2EydjVvWktzU1o2VWxJUTFhOWFnZGV2V3lNckt3cElsU3pCbzBDQzBiZHNXN3U3dVdMUm9FVnEwYUFGTFMwc0VCZ2FpZmZ2MitQMzMzN0ZseXhaTW5qeFpQTS9EaHcvaDUrZUhPM2Z1NE50dnYwWGJ0bTN4OE9GREFQa1BSUmNzV0lBZmZ2Z0JreWRQaHIyOVBhWk1tU0ptU28rTGl4T0Q5WFBuenFGcjE2NEFnTlRVVkN4WnNnUXJWNjRVcnhNUkVRRi9mMysxdWVwQXllYklsMFpKMTNTL2V2V3F5b05iUjBkSFBINzhHT1BIajRldnJ5LzA5UFRnNStlSFdyVnFZYytlUGVJNjcwU1ZSS1ZvcnlxS241OGZGaTllREIwZEhVeWFOQWsvL1BBRERBME5zWHYzYm56eXlTZml0Sk9yVjYvaWYvLzdIN0t6c3lHUlNNVDdQRTNKR1dOaVlyQnk1VXJ4ZmpVeU1oSlRwa3hCcTFhdDFQYmRzbVVMaGd3WmdsZXZYbUhjdUhIWXNXTUg0dVBqRVJFUmdZWU5HOExGeFFYcDZlbkl6YzJGazVNVFFrSkM0T2JtSm83T3ZYNzlPbXhzYkpDYW1vcGh3NGJoNE1HRDZOdTNMNktpb2lDWHl6RnYzandFQndmanpwMDcrUGpqanpGMTZsUjA2OVlOSGg0ZWI3QldxYXdZUFpSQlptWm1rY1BXTkswL1dKaHlPYkN3c0RDWW1abWhlL2Z1c0xlM2g2dXJLM3IwNkFGL2YzOHhXTTNOemNYQWdRUFZrdTZFaFlVVmVlNlpNMmVXOWlPSmlTKzA4UVF0UER4Y2JWdGlZaUk4UER3UUZoYW0xc3RTT0lrRzY1R0lxaHBCRUpJQWhBRUlyVkdqeHFtWW1KaGNiWmVwSk1MQ3d0QzBhVk0wYXRSSTdTRzBtNXNiYXRldURTc3JLeng4K0JCYnRteUJzN016Rmk1Y2lLKy8vaHB0MnJSQmt5Wk5zRzNiTm9TRWhNRE96ZzdCd2NFcVE5RUxHanQyckpoUWFmRGd3ZWpjdVRQOC9Qend4eDkvWU5xMGFiaDU4eWF1WDc4T1gxOWYzTDkvSDBGQlFkaTZkYXZLT2ZyMzc0OXIxNjdocTYrK3d0NjllOFdoNnlFaElSclhUaTlJMlo1WDVQUzBuSndjbkQxN1ZxVW5ETWlmR3BDYW1vcHAwNmFKNVY2d1lJRktnaWtpYmFtcTdWVkpKQ1FrNE5peFk5aS9mei9XclZ1SEdUTm1ZUFBteldqU3BJbktmaTFidGtUTGxpMXg4ZUpGbFNrd0JUMTc5Z3liTjIvR3p6Ly9EQThQRDR3Wk13WXBLU25Zc0dFRDNOemMwTFZyVjB5ZE9sVWNHUk1iRzR2ZHUzZGo1TWlSeU1qSXdPWExsd0hrZDBETm1qVUxNVEV4Y0hGeHdaa3paeEFZR0lodDI3WWhMQ3dNYVdscG1EVnJGdkx5OG5EbXpCbk1tREVERVJFUnNMR3hFYWZKQUlDenN6T1NrcEtRbloyTk5Xdld3TTdPRHQ3ZTN2RDA5RVRYcmwycjlLcE83eW9HNW1WZ1ltS2lNaThrS1NrSlE0WU13Yng1ODE0N1hBWEluNHNINUNlWktQeUVYUkFFbGQ3VzZPaG8xS3BWcTBLenRTWW5KeGM1MzJYMjdObEZIbGU0dDdtaWFGb3ZOalUxRmRXclZ5L1IrcTJzUnlLcVNuSnpjLzBhTjI3c2NlREFnZExONDNuRFh0Yyt5dVZ5aElXRmlROHRsZk8vejU0OWk0WU5Hd0xJSHdIMTc3Ly9ZcytlUGZqNDQ0OVJzMlpOMk52YjQ1dHZ2a0hqeG8waGtVaHc1Y29WekpzM0R3TUhEbnh0bVpvM2I0N2c0R0FjT1hJRUR4NDh3T1BIai9Ia3lSUFkyZG5CeDhjSDdkcTFRNE1HRFRCOCtIQk1uandaOWV2WFIxSlNFb0QvSHBET25qMGJjK2JNd2ZidDI4Vmg0VVV0MVhuKy9IbWtwNmVqV3JWcTR2QjNUZlBjTlNuSjkwdElTQWdrRWdrNmR1eUk1T1JrWEx0MkRSY3ZYc1RwMDZlUm5wNk8wYU5IUXk2WDQ5Q2hRN2g0OFNMYXRXdUhaczJhNGFPUFBrTExsaTFMbE4yWnFDSlYxdmFxSXFTbXBzTGIyeHNqUjQ2RXRiVTFmSDE5TVh6NGNQajcrOFBIeHdkQWZ2QnNhR2dJWTJOanZIanhBaHMzYmtUejVzM0ZjNlNscGVIQ2hRdUlqbzdHcVZPbjBLaFJJd1FHQm9xOTQyWm1adkR4OGNIUW9VT3hkT2xTT0RrNXdjbkpDZTd1N3RpK2ZUc0dEQmdBRXhNVE1RSGRwVXVYWUdOamczNzkrcUZQbno1SVNrckN6ei8vREpsTUJuTnpjNnhac3diang0L0h3SUVEY2ZmdVhieDgrUklkT25TQWs1TVRac3lZQVQwOVBSZ1lHT0RpeFl2bzBhTUhKaytlakpzM2IrS3Z2LzZDbTVzYjJyZHZqNjVkdStMY3VYTU16Q3NoQnVZVllOV3FWYWhUcHc3YXRtMWJaT1pGSVArUDgzVlAzbk56YzNINzltM0laRElBd042OWV6RnExQ2kxL2VSeU9UcDM3aXcrMFMvb2Rja2phdFdxaGRCUTFSVXNVbE5UTVg3OGVIRVlZbUdqUjQ4V2sySk1uVG9WVjY5ZVJYUjB0TXJUL04yN2QrTzc3NzVEZUhpNEdHeG5aR1JnMDZaTk9INzhPRkpUVTJGdWJvNXg0OFpoNk5DaHhaYnh5Wk1uc0xDd0tIYWY0bFNGZWlTaTk5T1ZLMWYrdVhMbGlsYkwwSzVkTzdIWHg5RFFFTzNhdFZNWkFsN1E3Tm16WVdob0NEMDlQZXpmdjE4TVZNM016T0RpNG9JNWMrYmc1Y3VYNHY0U2lRUWZmdmdoNXMyYkoyNHJtQ0JKMDdEeTRraWxVdlR2M3g5QS9rMXJ4NDRkVWIxNmRieDY5UXErdnI2UVNxVllzR0FCbWpkdmpoNDllaUF6TXhPZE8zY1d2ME9rVWluOC9QeVFtWm41Mm12OSt1dXZDQTRPQnBBL2g5VEZ4VVdsQjBxcExQVUg1TThISFRObURNNmZQNDhaTTJiQTB0SVM3ZHUzeDdScDA5QzVjMmR4V0t5WGx4Zk9uRG1EOCtmUDQrREJnM2o2OUNraUlpSktWVzlFRmFFeXRGZHZ5b29WSy9EQkJ4L0EzVDAvdDUyUmtSR1dMMSt1TWp4OTU4NmRPSHYyclBpNmNlUEdZdEFPQU5PbVRjUGR1M2ZScFVzWHJGdTNEdTNidDlkNHJhWk5tMkxYcmwzNDhjY2ZzWFhyVm5UdDJoV09qbzdpeUU0TEN3c01IejRjSGg0ZVlqWjFJTC85c3JXMXhkaXhZOFh6SEQ1OEdHWm1admp0dDk4d2FOQWcxS3BWQyt2V3JZT3RyUzBrRWdrOFBUMnhmUGx5c1EwMk1EQ0FnNE1ET25ic0NBQll2WHAxcFV4VVRWV2NUQ1lUWkRLWm9FMEhEeDRVbE9WNDNVOTZlcm9nQ0lLUW1aa3B5R1F5NGRtelo0SWdDSUpNSmhNZVBIZ2dLQlFLb1UyYk5zTFlzV1BGOHhjODN0SFJVZHdlSHg4dnlHUXk0ZEtsUzhLOWUvZkVud01IRGdodDJyUlJLNmRNSmhQdTNidFg1T2Y0KysrL0JabE1KdnoxMTE4YTMrL1lzYU1RR2hvcUNJSWdIRDE2VkpESlpNSzVjK2RVOW5GeGNSSEdqeCt2c3MzVDAxUG8ycldyc0cvZlB1SFVxVlBDN3QyN2hiMTc5d3FDSUFoNWVYa3FaUy80czNyMWFtSE1tREZGdm4vdjNyMHFYNC9hb0t3RGJmL3RFbEhaVllidnZqY2hMeTlQZVB6NGNhbjJMMHloVUdqY1h0cHk1T2JtQ2dxRm9sem4wU1EzTjFlUXkrV2wvcXpsTFF2YmZ0S1d5dHhlSlNjbkN5OWZ2bnp0ZmdxRlFzakp5UkZ5YzNNMW5pTW5KNmRVMXkzSk5VdENvVkFJR1JrWkZYS3V5dVI5YnEvWVkxNE9zYkd4V0wxNnRmaDdVWW9iOGx4UVZsWVdGQW9Gcmw2OWlsdTNic0hXMWhaSGpod0JBSGg0ZUtoa1lyeDE2eFpNVFUzeGYvLzNmeXJuTURJeVVsbUhzYVFlUDM0TUFFWE85Y3ZKeVJGN2VydDM3eTVtNC8zc3M4OEFBUC84OHc5dTNMaWhObS91NHNXTGNIUjB4SWdSSTlUT1dkeGNmYVhpM2xmTzFTK3NxdFFqRVJIOVJ5cVZvbmJ0MnFYYXZ6Q0pSRkx1bnFDeUxGbFVVZ1ZIbVpYbXM3SjNpNmppYVZyK1VCT0pSRkprN3FDU25xTWc1VnJvNVNXUlNGQzlldlVLT1JkVkRnek15K2pHalJ1WU9YTW1talp0aXN1WEwrUEZpeGRGN3B1UmtWR2ljeXFId1RzNk9tTG56cDFZdW5RcGF0ZXVqWlNVRk55L2Z4L2UzdDdpdmpkdjNzUUhIM3lnTVFOOGt5Wk5JSmZMUzVXQTdQYnQyekEyTmxaYlh4YklIeGF1VUNqRWdOTEF3QUE5ZS9aRVRFd001czJiQjZsVWlxaW9LQmdaR2FGWHIxNHF4Mzc2NmFjNGR1d1lHalZxaEMrKytFS2xBU2s4VjEvcHhZc1grUHp6ejdGOCtYSzFaV1lLVXM3Vkw2eXExQ01SRVJFUkVSSEF3THhNNHVQak1XblNKRGc1T2FGLy8vNFlPblJvc1FGa1NTVW1Kc0xVMUJTVEowL0drQ0ZEY08zYU5iUm8wUUtSa1pFd05EVEVnQUVEeEgxdjNicUZtemR2RnRtamZQVG9VVmhaV1pYNDJ1ZlBueTh5Q1lReUlVWEJMSlI5Ky9aRlJFUUVZbU5qMGJadFcwUkZSYUYzNzk1cW1TcjkvZjJ4WWNNR3JGKy9IaHMzYnNUQWdRTXhaY3FVWW51amp4dzVBbDFkWGJScjF3NUJRVUVZTW1SSWlaZWhBYXBXUFJJUkVSRVJFVEV3THdNYkd4dXNYYnNXclZ1M0ZudGF5ektVUFNNalF5WEJ4TldyVjlHMGFWTllXMXZqeXkrL3hKSWxTeEFZR0loOSsvWmgzTGh4S3IzTmhaZUVVWXFOamNYRWlSTlJzMmJORW4rZWhJUUVYTGh3QVY5Ly9iWEc5NVZKZlFvR2xHM2J0b1dscFNXaW82TmhZV0dCMjdkdmF6emUxTlFVYytmT2hhZW5KdzRkT29RTkd6WWdJU0VCR3pkdTFIaXQ3T3hzN05xMUMvMzc5MGUxYXRVUUVCQUFlM3Y3WWdQenFseVBSRVJFUkVSRURNekxRRTlQVDIxWmxMSXN3elY0OEdDVjE5SFIwV0p2N29RSkUzRCsvSG1NR2pVS3BxYW1Hak9LYTVLWm1RbERRME9WUUxVNENvVUN5NVl0ZzVtWkdmcjE2MWZrT1FIVjljT2xVaWtjSFIxeDVNZ1JtSnViNDZPUFBzS25uMzZxZHF3Z0NKQklKREF4TVlHTGl3dnUzTG1EeU1qSUlzdXphZE1tcEtlblkvejQ4VVh1azVxYWl1enNiREV6Y0ZXdVJ5SWlJaUlpb2plWDRlUTlFeE1UVStSUFdGaVl5cjY2dXJybzNyMDdZbUppRUJzYmk5allXRHg4K0JEMzc5K0hnNE1EZ1B6ZzM4N09Eb21KaWZqa2swOUtuSXdtUFQxZDQveG1UUlFLQlJZdFdvUzR1RGpNbnorL3lHUVVhV2xwQUtBMi9MeHYzNzVJVGs1R2VIaTR5bnEwUTRZTVFYaDRPQUJnMUtoUkNBNE94dW5UcDNIZ3dBR2NQbjI2eUljWXg0NGR3NTQ5ZXpCcjFxeGlQOE8xYTlmUXIxOC9KQ1VsdlJQMVNFUkVSRVJFN3pjRzVoWEV4TVNreUI5bHNpOWxWbFY5Zlgyc1diTkdISjZkazVPRDFhdFhvMy8vL3JDeXNzS3paODh3YmRvMEhEOStITnUyYmNPdFc3Zmc2dXFLK1BqNDE1Ymo4ZVBISmNyMG1wS1NBazlQVC96eXl5K1lQWHMydW5UcG9uRS9RUkFRRVJFQmZYMTl0Ym5XdHJhMmFOaXdJWjQrZmFyU1M2eW5weWQrMW5yMTZtSHIxcTN3OXZiRzl1M2I0ZURnZ0JVclZxaGRKekl5RXZQbno4ZUlFU1B3eFJkZnFOU1hJS2l1bUpDU2tpS3VrL3N1MUNNUkVSRVJFYjNmT0pUOURZbVBqOGZ0MjdkaFlHQ0FzMmZQb2xxMWFrVU9ZVjY4ZURIUzA5UGg1dWFHblR0M1l2djI3V2pSb2dWMjc5Nk5XclZxWWNlT0hmRHg4WUdMaXdzY0hCeXdaTWtTU0tWU0pDWW1pb25POVBYMThmanhZeHc4ZUxESW9kUktKMCtlaEorZkg3S3pzN0Y4K1hMMDd0MWJmQzh2THcrOWV2V0NrWkVSREEwTjhlTEZDeng3OWd3dUxpNGFoM1h2Mzc5ZmJWdHdjTEQ0dTcrL2Y3RmxlZlhxRlFJQ0FoQWNISXd4WThiQXk4dExmRThxbGNMRXhBVEhqaDFELy83OUFRQnl1UnpIamgyRHRiVzFXbm1xY2owU0VSRVJFZEg3aTRINUc1S1Nrb0lmZnZnQlVxa1UxYXRYeC96NTg0c2NSdDJ3WVVNTUdEQUFKaVltT0h2MkxLWk5tNGJCZ3dlTFBjYkd4c1pZdTNZdHdzUERZV0ZoSVo0bk9Ua1pIaDRlVUNnVUFQSUQyZmJ0MjJQTW1ESEZsczNNekF3Mk5qYVlQMzgrUHZyb0k1WDNkSFIwTUhIaVJLU2twQ0EzTnhjNk9qcG8wYUpGaFdTZEwrejU4K2NZTVdJRVhyNThpUlVyVnFnRXRrcWVucDRJQ0FnUWs4VkpKQkpZV1ZsaDVzeVphdnUrci9WSVJFUkVSRVJWbTBUYkJTZ1BtVXdtQU1WblJIL1RCRUdBWEM3WGFpOW9ibTR1Y25Oem9hdXJDMTFkemM5YTB0TFNZR3BxV3VJNTFtOUxaR1FrMnJkdmoxcTFhbW03S0ZXNkhrdEtPYjgvTGk2dVN2L3RFNzNQS3NOM0gxVXRiUHRKVzloZVVXbTl6KzBWZTh6TFNTS1JhSDFvY25HQnBGSnBsdjE2bXh3ZEhiVmRCRkZWcmtjaUlpSWlJcXE2cW1hM0h4RVJFUkVSRWRFN2dvRTVFUkVSRVJFUmtSWXhNQ2NpSWlJaUlpTFNJZ2JtUkVSRVJFUkVSRnJFd0p5SWlJaUlpSWhJaXhpWUV4RVJFUkVSRVdrUkEzTWlJaUlpSWlJaUxXSmdUa1JFUkVSRVJLUkZETXlKaUlpSWlJaUl0SWlCT1JFUkVSRVJFWkVXTVRBbklpSWlJaUlpMGlJRzVrUkVSRVJFUkVSYXhNQ2NpSWlJaUlpSVNJc1ltQk1SRVJFUkVSRnBFUU56SWlJaUlpSWlJaTFpWUU1RVJFUkVSRVNrUlF6TWlZaUlpSWlJaUxTb3FnZm16d0FnTXpOVDIrVWdxdlF5TWpLVXZ6N1Raam1JcU56NDNVY2x4cmFmdEl6dEZaWFkrOTVlVmZYQS9BWUEzTHAxUzl2bElLcjBDdnlkWE5kbU9ZaW8zUGpkUnlYR3RwKzBqTzBWbGRqNzNsN3BhTHNBNVdGdGJhMExZT0NOR3pkZ1kyTURFeE1UNk92cmE3dFlSSlZLUmtZR3JsMjdCbjkvZjZTa3BFQVFCTC9IangvL3FlMXlFVkhaOEx1UFNvSnRQMVVHYksrb0pOaGU1Wk5vdXdEbEpKWEpaSWNBOU5kMlFZaXFpTU54Y1hGZkFCQzBYUkFpS2pOKzkxRnBzZTBuYldGN1JhWDEzclpYVmJySEhJRHc2TkdqL1hYcTFIa29rVWhxQURBR1lLVHRRaEZWTXM4QVhCQUV3ZS9QUC8vOEd1OWhRMGYwanVGM0g1VUUyMzZxRE5oZVVVbXd2U0lpSWlJaUlpSWlJaUlpSWlJaUlpSWlJaUlpSWlJaUlpSWlJaUlpSWlJaUlpSWlJaUlpSWlJaUlpSWlJaUlpSWlJaUlpSWlJaUlpSWlJaUlpSWlJaUlpSWlJaUlpSWlJaUlpSWlJaUlpSWlJaUlpSWlJaUlpSWlJaUlpSWlJaUlpSWlJaUlpSWlJaUlpSWlJaUlpSWlJaUlpSWlJaUlpSWlJaUlpSWlJaUlpSWlJaUlpSWlJaUlpSWlJaUlpSWlJaUlpSWlJaUlpSWlJaUlpSWlJaUlpSWlJaUlpSWlJaUlpSWlJaUlpSWlJaUlpSWlJaUlpSWlJaUlpSWlJaUlpSWlJaUlpSWlJaUlpSWlJaUlpSWlJaUlpSWlJaUlpSWlJaUlpSWlJaUlpSWlJaUlpSWlJaUlpSWlJaUlpSWlJaUlpSWlJaUlpSWlJaUlpSWlJaUlpSWlJaUlpSWlJaUlpSWlJaUlpSWlJaUlpSWlJaUlpSWlJaUlpSWlJaUlpSWlJaUlpSWlJaUlpSWlJaUlpSWlJaUlpSWlJaUlpSWlJaUlpSWlJaUlpSWlJaUlpSWlJaUlpSWlJaUlpSWlJaUlpSWlJaUlpSWlJaUlpSWlJaUlpSWlJaUlpSWlJaUlpSWlJaUlpSWlJaUlpSWlJaUlpSWlJaUlpSWlJaUlpSWlJaUlpSWlJaUlpSWlJaUlpSWlJaUlpSWlJaUlpSWlJaUlpSWlJaUlpS2pObmNGQUFBQVJFbEVRVlFpSWlJaUlpSWlJaUlpSWlJaUlpSWlJaUlpSWlJaUlpSWlJaUlpSWlJaUlpSWlJaUlpSWlJaUlpSWlJaUlpSWlJaUlpSWlJaUlpSWlJaUlpSXF5djhEMktuVkFUMnpKV1lBQUFBQVNVVk9SSzVDWUlJPSIsCiAgICJUeXBlIiA6ICJmbG93Igp9Cg=="/>
    </extobj>
    <extobj name="ECB019B1-382A-4266-B25C-5B523AA43C14-3">
      <extobjdata type="ECB019B1-382A-4266-B25C-5B523AA43C14" data="ewogICAiRmlsZUlkIiA6ICI3MDU0MDA2OTcxOCIsCiAgICJHcm91cElkIiA6ICIxMjIyNTc2MzgiLAogICAiSW1hZ2UiIDogImlWQk9SdzBLR2dvQUFBQU5TVWhFVWdBQUErWUFBQUhNQ0FZQUFBQll5TEplQUFBQUNYQklXWE1BQUFzVEFBQUxFd0VBbXB3WUFBQWdBRWxFUVZSNG5PemRlMVJWZGY3LzhkZEJBZ1FFTDZEakpVZEY2WUtaSEpLYmw3Uzg2NmhwMkxoR01jazA1dXRvdnhuejBtWHB0L3dtbXQvR05RemlwYnpoUFdoTS9acXBDZU1JTTE0QXM0RW1SN0p3SER1S2x3aE1BZG0vUDR3ekhrRUZCRGZZODdHV2E1M3oyWi9QM3UvOVNRKzkrT3k5andR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PNFJpOWtGNEo1d0Nnb0tpaklNWTV5a1J5WDVtRjBRY0EvbFNjcTJXQ3dKNmVucEt5V1ZtbDBRQUFBQWNDT0MrZjNQeVdxMWZpUnBxTm1GQUhYQTlveU1qQkVpbkFNQUFLQU9JWmpmNTRLQ2dpWWFockdpWThlT21qVnJsdno5L2VYaDRXRjJXY0E5VTFoWXFPUEhqeXNtSmtZblRweVFZUmdUTXpNejN6ZTdMZ0FBQUtDTWs5a0ZvSGI5ZVBtNlpzMmFwY0RBUUVJNWZuSThQRHdVR0Jpb21UTm5TcElzRnNzNGswc0NBQUFBSEJETTczK1BTcEsvdjcvWmRRQ211dUhmUUlDWmRRQUFBQUEzSTVqZi8zd2tzVktPbnp4UFQ4K3lseno4RUFBQUFIVUt3UndBQUFBQUFCTVJ6QUVBQUFBQU1CSEJIQUFBQUFBQUV4SE1BUUFBQUFBd0VjRWNBQUFBQUFBVEVjd0JBQUFBQURBUndSd0FBQUFBQUJNUnpBRUFBQUFBTUJIQkhBQUFBQUFBRXhITUFRQUFBQUF3RWNFY0FBQUFBQUFURWN3QkFBQUFBREFSd1J3QUFBQUFBQk1SekFFQUFBQUFNQkhCSEFBQUFBQUFFeEhNQVFBQUFBQXdFY0VjQUFBQUFBQVRFY3dCQUFBQUFEQVJ3UndBQUFBQUFCTVJ6QUVBQUFBQU1CSEJIUFhLb2tXTEZCUVVaSFlaTlM0b0tFaUxGaTB5dXd3QUFBQUFKbkEydXdEVVB6Y0dZeWNuSnpWcDBrUWhJU0dLam81V3ExYXRUS3pzN3Roc051M1pzMGRqeDQ2dFZQK2JmMEhnNWVXbHdNQkFUWmt5UlIwNmRLaU5FZ0VBQUFEY2h3am1xSmJldlh0cjFLaFJLaWtwVVU1T2p0YXZYNjlEaHc1cHk1WXQ4dmIyTnJ1OGFrbElTTkRHalJzckhjeWwvOHlEWVJnNmRlcVVWcTllclJkZWVFRWZmUENCZkh4OGFyRmFBQUFBQVBjTGdqbXFwV1hMbGdvUEQ1Y2s5ZXJWUzQ4Ly9yaGVmUEZGZmZ6eHgvcmxMMzlacnI5aEdMSllMUGU2ekZwMzR6eElVa0JBZ0o1Ly9ubnQycldyU2dFZkFBQUF3RThYOTVpalJuVHAwa1dTZFBic1dVbi91V2M2UGo1ZVBYcjAwUExseSsxOWJUYWI1czZkcTM3OStpa2tKRVREaGcxVGZIeThpb3VMSGZhWms1T2pLVk9tcUh2MzducjY2YWNWR3hzcnd6QWMrdHpxM3V5SzJpOWR1cVNZbUJnTkhqeFlvYUdoR2pwMHFQYnUzV3Z2djNIalJ2dnI2dDdIL3NnamowaVN6cDgvNzlCKyt2UnB2ZkxLSytyWnM2ZDY5dXlwV2JObTZjS0ZDN2ZkMSszR1RKMDZWWDM2OU5HMWE5Y2N4aVFrSkNnb0tFaW5UcDFTVVZHUlZxeFlvWWlJQ0lXR2hxcDM3OTU2NDQwM1ZGQlFZTzlmTmsrZmZ2cXBSbzhlcmREUVVEM3p6RE5LVGs0dVY4L3Q1cSs2NXloSjBkSFJtalJwMGgzN0FRQUFBUGNyVnN4UkkwNmNPQ0ZKYXR1MnJiMHRQVDFkdnI2K21qZHZucG8yYlNwSk9uZnVuQ0lqSStYczdLeEpreWFwZWZQbU9ucjBxRmF0V3FXVEowOXE0Y0tGa3FRelo4NW80c1NKOHZiMjFvd1pNK1R1N3E3Tm16Y3JKeWVuV3ZYbDUrZHJ3b1FKdW5UcGtzYVBINjhPSFRvb056ZlhIbEpqWTJPVmxKU2tsSlFVeGNiR1Zuc2V2dnp5UzBuU3ozLytjM3RiWGw2ZUpreVlJRTlQVDgyZVBWdkZ4Y1ZhdW5TcHBrNmRxclZyMThySnFmenZ4KzQwWnZEZ3dVcE5UZFhodzRjVkdocHFIN2Q3OTI1WnJWWTkrT0NET25YcWxMWnYzNjZSSTBlcWZmdjJ5c25KVVh4OHZKeWRuVFZuemh6N21DTkhqdWpZc1dPS2lvcFNTVW1KbGk5ZnJ0bXpaeXNwS1VtdFc3ZXUxUHhWNXh6TC9QREREeW90TGEzMm5BTUFBQUQxSGNFYzFWSlNVcUxMbHkrcnFLaElXVmxaV3JSb2tkcTJiYXNCQXdiWSsrVGw1V24xNnRWeWRYVzF0eTFidGt6ZmYvKzlrcEtTMUxKbFMwblNrMDgrS1c5dmI4WEd4dXJ6enovWFk0ODlwdmZlZTA5WHIxN1ZzbVhMMUtKRkMzdS8wYU5IS3o4L3Y4cjF2di8rK3pwOStyVFdyVnNuZjMvL2N0dkR3OE9WbHBabWYxM1ZlVEFNUTE5KythWG16WnVuRGgwNmFPREFnUTduWEZoWXFEVnIxdGpQdVhuejVwb3laWW9PSGp5b3NMQ3djdnU5MDVqZXZYdkwzZDFkZS9mdXRRZnpmLzNyWDhyT3p0YmN1WFB0L1JNVEUrWGk0aUxwK3Z4bFpXVnAvLzc5RHNlNmRPbVNQdnp3UTdtN3UwdTZmbm4rcEVtVGxKeWNiTDhjLzA3elY1MXpMTE42OWVvN3pqTUFBQUJ3UCtOU2RsVExCeDk4b0o0OWUrcnBwNS9XeXkrL3JBNGRPbWo1OHVWcTJMQ2h2VTl3Y0xCREtKZWsxTlJVaFllSDI4TmJtU0ZEaGtpNnZub3JTWC85NjE4VkZoWm1EK1dTNU9MaW9wQ1FrR3JWbTV5Y3JORFEwQXBENWQwb200ZGV2WHBwMHFSSjZ0Njl1MWF1WENrM056ZDdud01IRGlnME5GVGUzdDY2ZlBteUxsKytySWNmZmxpU2xKV1ZWZUYrN3pUR3pjMU5UejMxbEZKU1V1eXJ6YnQzNzVhN3U3djY5dTByU1hKMWRaV3pzN095czdPMVk4Y094Y2ZIS3pjM1Y5OTk5NTNEc2JwMzcyNFA1WkxVdVhOblNkZXZiaWh6cC9tcnpqa0NBQUFBdUk0VmMxUkwzNzU5TldiTUdEM3d3QU42OE1FSDVlWGxWYTVQNDhhTnk3V2RQMzllelpzM0w5ZGVkcWw3MldwNFhsNmVReWd2ODhBREQxU3JYcHZOcHU3ZHUxZHI3TzMwN2R0WHYvemxMM1h5NUVuRnhjVXBQVDFkRFJvMGNPaHovdng1cGFTa3FHZlBudVhHMzJyMXZ6SmpCZzhlckIwN2RpZzlQVjNkdW5YVDd0MjcxYTlmUC9zdlI3NzQ0Z3ZObkRsVEZ5OWUxQ09QUEtMV3JWdkx6YzJ0M0gzNk4vNHlSWkw5bHlrMzNyOStwL21yemprQ0FBQUF1STVnam1yeDlmVlYxNjVkYjl1bm9xZXdlM2w1bFhzd21pVDdROExLQXJxYm0xdTVsVjJwZk1oemNuSXE5d0Mwb3FLaWN1UGMzZDByOVNDeXF2TDE5VlZnWUtBQ0F3UGw3Kyt2cUtnb0xWaXdRUC85My85dDcrUHA2YW11WGJzcU1qS3l3dkVWcWN5WWJ0MjZ5ZGZYVjN2MzdwV1BqNC8rK2M5L2F0YXNXZlorYjc3NXBobzJiS2hObXpiWlY4VG56NSt2N096c0twL25uZWF2T3VjSUFBQUE0RHFDT2U2cGtKQVE3ZCsvWDJmUG5uVllPZCs1YzZjc0ZvdjkvdTdPblRzckxTMU4rZm41OXRYNC9QeDhIVGh3d0dGL3paczNML2RBdUl5TWpITEhEUTRPVm1wcXFtdzJXNFVyOFpMc0s5MUZSVVgyKzdLcm9uUG56aG8vZnJ4V3JseXBmdjM2cVVlUEhwS2t3TUJBblR4NVVnRUJBUTRyL3JmN0NybktqSEZ5Y3RMQWdRTzFjK2RPTld2V1RHM2J0blg0WlVsT1RvNkdEaDFxRCtYRnhjVTZmUGh3bGM5THV2UDhWZWNjQVFBQUFGekhQZWE0cDZLam85V2dRUU5ObkRoUmlZbUordk9mLzZ6WTJGakZ4Y1hwdWVlZWs1K2ZueVJwL1BqeCt2Nzc3eFVkSGExZHUzWnA1ODZkbWpScGtueDhmQnoyMTc5L2Y2V25wMnZEaGcwNmQrNmNqaHc1b2lWTGxsUjRYSXZGb3Fpb0tHM2V2Rm43OSsvWGUrKzlweTFidHRqN2xEMVJQaTR1VGp0MjdLalcrYjM0NG92cTBLR0QvdWQvL2tmZmYvKzlKQ2txS2txblQ1L1c1TW1UdFdQSER1M2Z2MS9yMXEzVEN5KzhjTXY5VkhiTTRNR0RkZjc4ZVczZHVsWERoZzF6Mk9idjc2L2R1M2RyMDZaTjJydDNyMzd6bTkrb3BLU2tXdWQxcC9tcnpqbVdlZUdGRi9UODg4OVhxeTRBQUFEZ2ZrQXd4ejNWcGswYnJWbXpSZzgvL0xEaTR1STBjK1pNL2VVdmY5SDA2ZE0xZmZwMGU3K1FrQkRGeE1Ub3lwVXJtanQzcnQ1Nzd6MDkvL3p6Q2c0T2R0aGZkSFMwUm8wYXBSVXJWbWpZc0dGYXRteVpYbi85OVhMSGJkZXVuVmF2WHEySEhucEljWEZ4ZXVXVlY3UnYzejZIcnpVYk1tU0lldlhxcGMyYk55cytQcjVhNStmaTRxSTVjK1lvTHk5UC8vdS8veXRKQ2dnSVVIeDh2SnljblBUMjIyOXI1c3laMnJsenB3WVBIbnpML1ZSMmpMKy92enAyN0toejU4N1pINkJYNXEyMzN0SkREejJreFlzWDY5MTMzOVZUVHoybFhyMTZWZXU4N2pSLzFUbkhNb1pobEx2dkhRQUFBUGdwNFJyVCs1elZhaldrNjk4cER2elVCUVVGU1pJeU1qTDQ3QU1BQUVDZHdZbzVBQUFBQUFBbUlwZ0RBQUFBQUdBaWdqa0FBQUFBQUNZaW1BTUFBQUFBWUNLQ09RQUFBQUFBSmlLWUF3QUFBQUJnSW9JNWdIdGk5T2pSMnJwMXE5bGxBQUFBQUhVT3dSeVY4cWMvL1VsQlFVR2FOV3VXMmFYOEpBVUZCVlg0NStqUm8yYVhWbzdOWnRPNmRldkt0WHQ2ZXNyRnhjV0VpZ0FBQUlDNnpkbnNBbEEvYk4yNlZVMmJOdFdmLy94bjVlZm55OHZMeSt5U2ZuSjY5KzZ0VWFOR09iVDUrZm1aVk0ydEpTUWthT1BHalJvN2RxeEQrOHFWSzAycUNBQUFBS2piV0RISEhYMzExVmY2KzkvL3JtblRwcW1rcEVRN2QrNDB1NlJxTXd6RDdCS3FyV1hMbGdvUEQzZjQwNmhSSTdQTHF0ZHpDZ0FBQU5RRkJIUGMwVWNmZmFUV3JWdHJ5SkFoQ2c4UDE3WnQyOHIxQ1FvSzBxSkZpNVNTa3FMUm8wY3JMQ3hNSTBlTzFNY2ZmMXl0ZnBKMCt2UnB2ZkxLSytyWnM2ZDY5dXlwV2JObTZjS0ZDL2J0UlVWRldyRmloU0lpSWhRYUdxcmV2WHZyalRmZVVFRkJRYm5qeGNmSHEwZVBIbHErZkhtVngzNzY2YWNhUFhxMFFrTkQ5Y3d6enlnNU9ibGNyWmN1WFZKTVRJd0dEeDZzME5CUURSMDZWSHYzN3EzMHVkeU5YYnQyS1Nnb3lPSCs3Ynk4UFBYczJWUHo1ODkzT0plYW1QZGJ6V25adG8wYk45cGZCd1VGbFJ0WHBxQ2dRTys4ODQ0R0RoeW9rSkFRRFI0OFdJbUppVldxQlFBQUFMZ2ZjQ2s3YnF0c2hmeTU1NTZUeFdMUmlCRWpOSDM2ZFAzakgvL1F3dzgvN05BM016TlRodzhmVm1Sa3BGeGNYTFJwMHlhOS92cnI4dkx5VXZmdTNhdlVMeTh2VHhNbVRKQ25wNmRtejU2dDR1SmlMVjI2VkZPblR0WGF0V3ZsNU9Ra204Mm03ZHUzYStUSWtXcmZ2cjF5Y25JVUh4OHZaMmRuelprengzNjg5UFIwK2ZyNmF0NjhlV3JhdEtra1ZYcnNrU05IZE96WU1VVkZSYW1rcEVUTGx5L1g3Tm16bFpTVXBOYXRXMHVTOHZQek5XSENCRjI2ZEVuang0OVhodzRkbEp1YmF3LzVsVG1YeXY2M3VIejVzdjI5azVPVDNOemNOSERnUUczZHVsWExsaTNUb0VHRDVPcnFxcmk0T0hsNmVtcnExS2sxUHUrM21sTkppbzJOVlZKU2tsSlNVaFFiRzN2Yjg1azllN2FPSFR1bWwxNTZTYTFidDFadWJxNktpb3JzMjJ0cTNnQUFBQURBVkZhcjFiQmFyVVoxN2R1M3ozamlpU2VNYjcvOTFqQU13eWdwS1RINjl1MXJ4TVRFT1BTeldxM0dVMDg5Wlh6MzNYZjJ0c3VYTHh2OSt2VXpKazJhVk9WKzgrYk5NOExEdzQxLy8vdmY5cmEwdERURGFyVWFhV2xwaG1FWXhwVXJWNHlyVjY4NjFQSGIzLzdXZU9xcHB4eU8xN2R2WCtQS2xTc08vU283ZHNDQUFVWmhZYUc5N2NpUkk0YlZhalVTRWhMc2JlKysrNjdSclZzMzQ4c3Z2eXczZjVVOWx6c3ArKzk0NDUrQkF3ZmF0NTg4ZWRJSUNRa3hWcTFhWmZ6akgvOHdubmppQ1NNNU9kbGhmRTNOKzYzbXRNdzc3N3hUNGQ4NXE5VnF2UFBPTy9iM29hR2h4dHk1YzI5NXpqVXhieFhWWUxWYXVmWWVBQUFBZFFvcjVyaXRqejc2U0k4Ly9yaWNuWjExL3Z4NVNWS2ZQbjIwYTljdS9iLy85LzhjbnJMZG8wY1BoNGZDTld6WVVHRmhZZVV1L2E1TXZ3TUhEaWcwTkZUZTN0NzJWZUt5RmZxc3JDeUZoWVhKMWRWVnBhV2x5czdPMWxkZmZhVlRwMDRwTnpkWDMzMzNuY1B4Z29PRDVlcnE2dEJXMmJIZHUzZVh1N3U3L1gzbnpwMGxTZWZPbmJPM0pTY25LelEwVlA3Ky9oWE9ZV1hPNWNhVjhESTNIbGVTK3ZidHF6Rmp4dGpmUC9EQUEvYlg3ZHExMDdoeDQ3Um16UnJ0Mzc5ZmZmcjBVZS9ldlIzRzE5UzhTeFhQYVZWMTdkcFZlL2JzVWFkT25UUjgrSEI1ZUhnNGJLOXNMUUFBQUVCOVJ6REhMZVhsNVNrMU5WV2xwYVhxMzc5L3VlMzc5dTNUd0lFRDdlOHJlaENadTd1N3JsNjk2dEJXbVg3bno1OVhTa3FLZXZic1dhNXZmbjYrSk9tTEw3N1F6Smt6ZGZIaVJUM3l5Q05xM2JxMTNOemN5ajJNckhIanh1WDJVZG14RFJzMmRIaGZGa2F2WGJ0bWI3UFpiQTZYNnQrc011ZFMwYmIwOUhTSDk3Nit2dXJhdGVzdGp6Tmh3Z1N0VzdkT24zMzJtYlpzMlZKdWUwM051MVR4bkZiVmdnVUxGQmNYcHovKzhZOWFzbVNKaGcwYnBsLy8rdGZ5OVBTc1VpMEFBQUJBZlVjd3h5M3QyTEZEenM3T1dyUm9rU3dXaThPMjMvLys5OXEyYlp0RE1DOHVMaTYzanpObnpzakh4OGVoclRMOVBEMDkxYlZyVjBWR1JwYnI2K3ZySzBsNjg4MDMxYkJoUTIzYXRNbSt1angvL254bFoyYzc5TCs1OXFxTXJReDNkL2ZiUHBDc011ZnkvdnZ2Vi9tNE45dThlYlBjM056VXBFa1RyVm16Um0rKythYkQ5cHFhZDZuaU9hMHFMeTh2elo0OVcxT21UTkZISDMya3VMZzRmZjMxMTFxeVpFbVZhZ0VBQUFEcU80STVibW5idG0wS0N3dXJjRFU0T3p0YlM1Y3UxWmt6WjlTeVpVdEowc0dEQjFWVVZHUy92TjFtcytuZ3dZTWFQSGl3dzlqSzlBc01ETlRKa3ljVkVCRGdjTW0yWVJqMlVKaVRrNk9oUTRmYWczVnhjYkVPSHo1Y3FYTzdtN0UzQ3c0T1ZtcHFxbXcybTFxMGFGRnVlMlhPNVhZcjRaWHgxVmRmYWZueTVabzJiWm9hTjI2czExNTd6ZjZFK0RJMU5lOTMwcUJCQTBseU9GWkZ5dmJacUZFampSMDdWaWRPbk5DdVhidHF0QllBQUFDZ1BpQ1lvMEtabVpuNjVwdHZOR0hDaEFxMzkrdlhUL0h4OGRxMmJac21UNTRzU1Nvc0xOU1VLVk1VRVJHaEsxZXVhTldxVlhKeGNWRlVWSlREMk1yMGk0cUtVbFJVbENaUG5xeVJJMGZLeTh0THVibTUycmR2bjFhdVhDbEo4dmYzMSs3ZHUrWHY3eThmSHg4bEppYXFwS1NrVXVkM04yTnZGaDBkcmJTME5FVkZSU2t5TWxJdFc3YlU4ZVBINWVYbHBkR2pSMWZxWENyanpKa3pTa3RMYzJocjA2YU4yclJwbzdsejUrckJCeDlVUkVTRUdqUm9vTTJiTit2dHQ5L1dsaTFiNU9ibUpxbm01djFPMnJadEswbUtpNHRUcDA2ZE5IVG8wQXI3L2VwWHY5S3dZY1BVcWxVcjJXdzI3ZCsvMytIcjFXcHEzZ0FBQUlDNmptQ09DbjMwMFVkeWNuSlNyMTY5S3R6Kzg1Ly9YQjA3ZHRUMjdkczFhZElrU2RLQUFRUFV1SEZqTFZ5NFVJV0ZoZXJTcFl0aVltTHNYeXRXcGpMOUFnSUNGQjhmcnlWTGx1anR0OStXWVJocTM3NjlSbzRjYWUvejFsdHZhZDY4ZVZxOGVMR2FObTJxNTU5L1hybTV1ZmJ2MGI2ZHV4bDdzM2J0Mm1uMTZ0V0tpNHRUWEZ5Y3JsNjlLajgvUDAyYk5xM1M1MUlaS1NrcFNrbEpjV2g3NFlVWDVPN3VycXlzTEMxZHV0UytXdjNLSzY4b01qSlNTNVlzMFc5LysxdEpOVGZ2ZHpKa3lCQWRPSEJBbXpkdlZyTm16VzRaekI5ODhFRXRYNzVjMzMvL3ZabzFhNllCQXdibzE3LytkWTNXQWdBQUFBQ211OXV2UzZ2SzExRGQrRlZZZDlzUE5ZdDV2NDZ2U3dNQUFFQmQ1R1IyQVFBQUFBQUEvSlFSekFFQUFBQUFNQkhCSEFBQUFBQUFFL0h3TjlTSTlQVDBHdTJIbXNXOEF3QUFBSFVYSytZQUFBQUFBSmlJWUE0QUFBQUFnSWtJNWdBQUFBQUFtSWhnRGdBQUFBQ0FpUWptQUFBQUFBQ1lpR0FPQUFBQUFJQ0pDT1lBQUFBQUFKaUlZQTRBQUFBQWdJa0k1Z0FBQUFBQW1JaGdEZ0FBQUFDQWlRam1BQUFBQUFDWWlHQU9BQUFBQUlDSkNPWUFBQUFBQUppSVlBNEFBQUFBZ0lrSTVnQUFBQUFBbUloZ0RnQUFBQUNBaVFqbUFBQUFBQUNZaUdCKy84dVRwTUxDUXJQckFFeFZVRkJROWpMUHpEb0FBQUNBbXhITTczL1prblQ4K0hHejZ3Qk1kY08vZ1N3ejZ3QUFBQUJ1MXNEc0FsQzdXclZxNVN4cFdIWjJ0dno4L05Tb1VTTzV1TGlZWFJad3p4UVVGT2p2Zi8rN0ZpeFlvQXNYTHNnd2pIbmZmdnR0cHRsMUFRQUFBR1VzWmhlQVd1ZGt0Vm8va2pUVTdFS0FPbUI3UmtiR2NFbUcyWVVBQUFBQVpWZ3h2LzhaWjg2YzJmeXpuLzNzbE1WaThaYmtLY25kN0tLQWV5aFAwbUhETU9abFptYk9FcUVjQUFBQUFINTZyRmFyWWJWYUNZUUFBQUFBeXVIaGJ3QUFBQUFBbUloZ0RnQUFBQUNBaVFqbUFBQUFBQUNZaUdBT0FBQUFBSUNKQ09ZQUFBQUFBSmlJWUE0QUFBQUFnSWtJNWdBQUFBQUFtSWhnRGdBQUFBQ0FpUWptQUFBQUFBQ1lpR0FPQUFBQUFJQ0pDT1lBQUFBQUFKaUlZQTRBQUFBQWdJa0k1Z0FBQUFBQW1JaGdEZ0FBQUFDQWlRam1BQUFBQUFDWWlHQU9BQUFBQUlDSkNPWUFBQUFBQUppSVlBNEFBQUFBZ0lrSTVnQUFBQUFBbUloZ0RnQUFBQUNBaVFqbUFBQUFBQUNZaUdBT0FBQUFBSUNKQ09ZQUFBQUFBSmlJWUE0QUFBQUFnSWtJNWdBQUFBQUFtSWhnRGdBQUFBQ0FpUWptQUFBQUFBQ1lpR0FPQUFBQUFJQ0pDT1lBQUFBQUFKaUlZQTRBQUFBQWdJa0k1Z0FBQUFBQW1JaGdEZ0FBQUFDQWlRam1BQUFBQUFDWWlHQU9BQUFBQUlDSkNPWUFBQUFBQUppSVlBNEFBQUFBZ0ltY3pTNEFBT294cDZDZ29DakRNTVpKZWxTU2o5a0ZvYzdKazVSdHNWZ1MwdFBUVjBvcU5ic2dBQUJROTdCaURnRFY0MlMxV2o4eURHT0ZwRjRpbEtOaVBwSjZHWWF4d21xMWJoVS9kd0VBUUFWWU1RZUFhdmh4cFh4b3g0NGROV3ZXTFBuNys4dkR3OFBzc2xESEZCWVc2dmp4NDRxSmlkR0pFeWQrRVJnWU9DRXpNL045cytzQ0FBQjFDNys1QjRCcStQSHlkYzJhTlV1QmdZR0VjbFRJdzhORGdZR0Jtamx6cGlUSllyR01NN2trQUFCUUJ4SE1BYUI2SHBVa2YzOS9zK3RBUFhERDM1TUFNK3NBQUFCMUU4RWNBS3JIUnhJcjVhZ1VUMC9Qc3BjOGl3QUFBSlJETUFjQUFBQUF3RVFFY3dBQUFBQUFURVF3QndBQUFBREFSQVJ6QUFBQUFBQk1SREFIQUFBQUFNQkVCSE1BQUFBQUFFeEVNQWNBQUFBQXdFUUVjd0FBQUFBQVRFUXdCd0FBQUFEQVJBUnpBQUFBQUFCTVJEQUhBQUFBQU1CRUJITUFBQUFBQUV4RU1BY0FBQUFBd0VRRWN3QUFBQUFBVEVRd0J3QUFBQURBUkFSekFBQUFBQUJNUkRBSEFBQUFBTUJFQkhNQUFBQUFBRXhFTUFjQU9CZzllclMyYnQxYXBURkJRVUZhdEdoUmxmZDk4N2pxSEJzQUFLQytjemE3QU9CK0V4Z1krSE9MeGZKMVJkdXNWcXR4NDN2RE1OcGxabVorYzA4S1E3MlhscGFtRFJzMktDc3JTd1VGQldyWXNLSDgvUHdVRnhjbmQzZjNHanVPcDZlblhGeGNhbXgvVmRsM1JkdHROcHYyN05tanNXUEgzdFd4WDMzMVZaMCtmVnByMXF5NXEvMEFBQURVTklJNVVNTXlNek8vQ1F3TVBHU3hXSUp2MTg4d2pFT0VjbFJXWW1LaTVzK2ZyMzc5K21uR2pCbnk4UENReldaVGNuS3lpb3VMYS9SWUsxZXVyTkg5VldYZkZXMVBTRWpReG8wYjd5cVlYN3g0VWZ2MjdkT3JyNzVhN1gwQUFBRFVGb0k1VUFzc0ZrdVNwTnNHYzR2RmtuaVB5c0Y5WU1XS0ZlclRwNDlpWW1JYzJpTWlJa3lxcUg3WnZuMjdYRjFkMWI5L2Y3TkxBUUFBS0lkN3pJRmE4R013djYwR0RScmNzUTlRcHFDZ1FJWmgzTEdmeldiVDNMbHoxYTlmUDRXRWhHallzR0dLajQ4dnQ2cCs2ZElseGNURWFQRGd3UW9ORGRYUW9VTzFkKzllU2VYdit5NHFLdEtLRlNzVUVSR2gwTkJROWU3ZFcyKzg4WVlLQ2dyS0hUOGxKVVdqUjQ5V1dGaVlSbzRjcVYyN2RqbHN2OU85NkRkdkR3b0swc2FORysydmc0S0M5TzkvLzF0UFBQR0VGaTllWEc1OFZGU1VJaU1qSGRvTXc5Q2YvdlFuRFI0OFdHNXVicmM4TmdBQWdGbFlNUWRxUVhwNmVvN1ZhdjFNMHVNVmJiZFlMRWNQSHo3ODFUMHVDL1ZZLy83OXRXM2JOaTFjdUZBdnZmU1N2THk4eXZVNWQrNmNJaU1qNWV6c3JFbVRKcWw1OCtZNmV2U29WcTFhcFpNblQycmh3b1dTcFB6OGZFMllNRUdYTGwzUytQSGoxYUZEQitYbTVsWVl0S1hyWVgvNzl1MGFPWEtrMnJkdnI1eWNITVhIeDh2WjJWbHo1c3l4OTh2TXpOU2hRNGMwYnR3NHVicTZhdVBHalhydHRkZlVxRkVqZGUvZXZWcm5IUnNicTZTa0pLV2twQ2cyTmxhUzFLcFZLejN4eEJQYXMyZVBwazJiSm92RklrazZmZnEwUHZ2c3MzS1hxeDg1Y2tTNXVibDY1NTEzcWxVREFBQkFiU09ZQTdYRVlyRWtHWVpSWVRBdkxTMWx0UnhWTW12V0xEazVPV25MbGkzYXNXT0hJaUlpTkc3Y09EVnUzTmplWjlteVpmcisrKytWbEpTa2xpMWJTcEtlZlBKSmVYdDdLelkyVnA5Ly9ya2VlK3d4dmYvKyt6cDkrclRXclZzbmYzLy9PeDY3ZWZQbVNreE10RCtVN2Nrbm4xUldWcGIyNzkvdjBPL01tVFA2OE1NUDdUWDE2TkZEdzRjUDE5cTFhNnNkek1QRHc1V1dsbVovWFdiNDhPRjYvZlhYOWZubm42dExseTZTcEYyN2Rzbk56VTBEQnc1MDJFZFNVcEllZSt3eGRlellzVm8xQUFBQTFEWXVaUWRxeWUzQ2QyVXVkUWR1NU9ycXFqZmVlRVByMTY5WFdGaVkxcTVkcXhFalJpZzVPZG5lSnpVMVZlSGg0ZlpRWG1iSWtDR1NycThjUzFKeWNySkNRME1yRmNyTGp1M3M3S3pzN0d6dDJMRkQ4Zkh4eXMzTjFYZmZmZWZRcjJmUG5nNi9LSEIzZDFkWVdKaSsrT0tMYXAzejdUejk5Tk5xMUtpUmR1L2ViVy9idFd1WG5uNzZhWGw0ZU5qYkxsNjhxSlNVRkkwYU5hckdhd0FBQUtncEJIT2dsbVJtWm1aTCtrY0ZtNzdJeU1pbythU0NuNFNISG5wSUN4WXMwS1pObTlTcVZTdk5uRGxUWDM3NXBTVHAvUG56YXQ2OGVia3hUWnMybFhUOUVuYnArcVhwclZ1M3J2UXh2L2ppQzQwWU1VS1RKMC9XdG0zYmRQYnNXYm01dVpXNzU3MVJvMGJseG5wNGVPanExYXVWUGxabHViaTRhTUNBQWRxN2Q2OUtTMHYxNVpkZjZxdXZ2dEx3NGNNZCttM2J0bzJIdmdFQWdEcVBZQTdVcm5JcjQ2eVdveWI0K2ZucDNYZmYxYlZyMS9UcHA1OUtrcnk4dkhUKy9QbHlmUzljdUNEcFB3SGQzZDNkM2xZWmI3NzVwaG8yYktoUFB2bEV5NWN2MTV3NWMvVG9vNCtXNjFmUjE3YWRPWE5HUGo0K2xUNVdWUXdmUGx6bnpwM1QwYU5IdFd2WExqMzQ0SU95V3EzMjdXVVBmUnN5WkloY1hWMXJwUVlBQUlDYVFEQUhhcEdUazFPNUVIN3QyaldDT2Fvc0x5K3ZYRnZaUTgvYzNkMGxTU0VoSVVwTFM5UFpzMmNkK3UzY3VWTVdpOFYrajNad2NMQlNVMU5sczlrcWRleWNuQndGQkFUWWoxTmNYS3pEaHcrWDYzZnc0RUVWRlJYWjM5dHNOaDA4ZUZDaG9hR1ZPczZ0TkdqUVFKSWM5aTFKano3NnFEcDE2cVRkdTNmcmswOCswYkJodyt4eklrbUhEeC9XcVZPbnVJd2RBQURVZVR6OERhaEZSNDRjT1JvVUZIVFNNSXoyUHpaOWRmVG8wYzlNTFFyMTBqUFBQS1ArL2Zzck1EQlFqUnMzbHMxbTArYk5tK1h0N2ExQmd3WkprcUtqbzVXYW1xcUpFeWNxTWpKU3ZyNitPbmJzbUJJU0V2VGNjOC9KejgvUDNpOHRMYzMrMVdJdFc3YlU4ZVBINWVYbHBkR2pSNWM3dHIrL3Y5ajYranNBQUNBQVNVUkJWSGJ2M2kxL2YzLzUrUGdvTVRGUkpTVWw1Zm9WRmhacXlwUXBpb2lJMEpVclY3UnExU3E1dUxnb0tpcnFyczY5YmR1MmtxUzR1RGgxNnRSSlE0Y090VzhiUG55NGxpeFpvaXRYcnVnWHYvaUZ3N2lrcENSMTZkTEZmdDRBQUFCMUZjRWNxRjJHWVJoSmtxYi8rRDVKMHAyL2pCcTFybVBIanE1Tm1qUnBjdmp3NFcvTnJxVXlSb3dZb1VPSERtblhybDBxTGk2V3I2K3Znb09ETlhIaVJMVm8wVUtTMUtaTkc2MVpzMFp4Y1hHS2k0dlREei84b0xadDIycjY5T21LaUlpdzc2dGR1M1phdlhxMXZkL1ZxMWZsNStlbmFkT21WWGpzdDk1NlMvUG16ZFBpeFl2VnRHbFRQZi84ODhyTnpiVi92M2laQVFNR3lNdkxTd3NYTGxSaFlhRWVmL3h4eGNURVZPbCs5b29NR1RKRUJ3NGMwT2JObTlXc1dUT0hZRDU0OEdDOSsrNjdDZzhQbDYrdnI3Mzl3b1VMU2tsSjBSdHZ2SEZYeHdZQUFMZ1hMSGZ1QXVCdVdLM1dVRWwvbFNTTHhSS2FucDUrME9TU0lLbGJ0MjQvdTNidDJyOGw3VGNNSTZtMHRQVER6ejc3N0hSbHgxdXRWa09TMHRQVGE2MUczRmwyZHJiR2pSdW5SWXNXcVUrZlB2YjIxYXRYYS9YcTFmcmtrMC9xelAzbFFVRkJrcVNNakF4KzlnSUFBQWZjWXc3VXNveU1qRU9TVGxzc2xuK2xwNmVYdnpFWFpySklldEppc2Z5aFFZTUcvN0phclg4TkNncWEzcVZMbC9aM0hJazZZZVBHamZMMTlWWFBuajN0YlR6MERRQUExRGRjeWc3VXZsS0x4ZkpoYVdtcElhblU3R0p3VzZHR1lZUTZPenUvWTdWYU15VWxXU3lXcFBUMDlJcSs5ZzRtMnJGamgzSnpjL1h4eHg5cnpwdzVjbmIrejQrelM1Y3VhZkRnd1E2WHZBTUFBTlJsQkhQZ0hpZ3RMVTIwV0N6Y1cxNi9CRW9LTkF4am50VnF6Zjd4V1FGSm1abVp4OFJ6QWt3M2YvNTh1YnE2YXRxMGFlVWUrdGFrU1JOTm5qelpwTW9BQUFDcWp2dmNVQ3NDQXdNUFdpeVdZTFByQUdwQmpxNC94RytHeEQzbXFMeXllOHhScTBvTXd4aVVtWm01MSt4Q0FBQ29DdTR4UjYwZ2xPTStabkQxQTFCbk9VdWFhM1lSQUFCVUZaZXlvMWJ4OUdIVVZUOCtsZjFNWmZwYUxKYXMwdExTSkl2RmtwU1JrZkc1Sk1OcXRjNnM1Ukp4bitKenNYWllyZGE1a3VaWUxCWld5d0VBOVE3QkhBQXFsaUVweWNuSktlbklrU05mbWwwTUFBQUE3bDhFY3dENGo3OWFMSmFrNHVMaUQ0OGRPM2JTN0dLdVhMbWl4TVJFN2Q2OVcxOS8vYlYrK09FSE5XN2NXQUVCQVZxOGVMSFo1VldieldiVG5qMTdOSGJzV0xOTEFRQUFxQk1JNWdCK3lrb2wvVVZTNHJWcjEvNzAyV2VmblRhN29ES25UNS9XMUtsVGRmYnNXUTBmUGx4ang0NlZxNnVyL3ZXdmYybmZ2bjFtbDNkWEVoSVN0SEhqUm9JNUFBREFqd2ptQUg2U0xsNjhlTEZKa3lhdER4OCsvSzNadGR6c2h4OSswRzkrOHhzWmhxRXRXN2FvWmN1V0R0dC85YXRmbVZRWkFBQUFhZ1BCSE1CUDBva1RKNjVLcW5PaFhKSSsrT0FEZmZQTk4xcS9mbjI1VUY0Um04Mm0rUGg0cGFhbUtqOC9YeTFhdE5DZ1FZTTBjZUpFUGZEQUE1S3VmMVhYbURGajFMNTllNjFhdFVxWExsMVNyMTY5OVBycnIrdkVpUk5hdEdpUi92blBmNnBGaXhaNitlV1gxYnQzYi92K3k4WSs4Y1FUV3JKa2lVNmRPcVdXTFZ2cXhSZGYxS0JCZ3h4cU9YMzZ0Qll2WHF5Ly9lMXZrcVR1M2J0cnhvd1phdHEwcVgxZk4rNVhjdnpLdWNxTUh6Tm1qQUlEQTdWczJUTGw1dWFxWmN1V21qcDFxdnIwNmVOUXk2VkxsN1IwNlZMdDM3OWZGeTVja0krUGoxNSsrV1gxN2R1M1VzY0NBQUM0VndqbUFGREg3TjI3VndFQkFYcjQ0WWZ2MlBmY3VYT0tqSXlVczdPekprMmFwT2JObSt2bzBhTmF0V3FWVHA0OHFZVUxGOXI3cHFhbTZzeVpNNW8rZmJyUzA5TzFZY01HRlJVVktUczdXMUZSVWZMMDlGUjhmTHhlZmZWVi9kLy8vWithTkdsaUg1dVptYW5EaHc4ck1qSlNMaTR1MnJScGsxNS8vWFY1ZVhtcGUvZnVrcVM4dkR4Tm1EQkJucDZlbWoxN3RvcUxpN1YwNlZKTm5UcFZhOWV1bFpPVGsySmpZNVdVbEtTVWxCVEZ4c1k2bkV0bHhrdlNrU05IZE96WU1VVkZSYW1rcEVUTGx5L1g3Tm16bFpTVXBOYXRXMHVTOHZQek5XSENCRjI2ZEVuang0OVhodzRkbEp1YnE0S0NnaW9kQ3dBQUFLaTNyRmFyWWJWYSthNW4zTGZLL283WGhoNDllaGh2dnZsbXBmcSs5ZFpiUmxoWW1QSHZmLy9ib1gzVnFsV0cxV28xamgwN1poaUdZVml0VnVNWHYvaUZVVnhjYk84elljSUV3MnExR2p0MjdMQzNKU2NuRzFhcjFmamtrMC9zYlZhcjFYanFxYWVNNzc3N3p0NTIrZkpsbzErL2ZzYWtTWlBzYmZQbXpUUEN3OE1kYWtsTFN6T3NWcXVSbHBabWIzdm5uWGNxbkx2S2pMZGFyY2FBQVFPTXdzSkNlNThqUjQ0WVZxdlZTRWhJc0xlOSsrNjdScmR1M1l3dnYveXl3bm1yYkswMWljL0YybVcxV3VmK09NZHp6YTRGQUlDcVlra0FBT3FZNHVKaU9UdFg3b0ttMU5SVWhZZUhsN3ZrZmNpUUlaS3VyeTZYNmRhdG04TisvZjM5SmNuaEV2QU9IVHBJa2k1Y3VPQ3d2eDQ5ZXNqTHk4dit2bUhEaGdvTEM5TVhYM3hoYnp0dzRJQkNRMFBsN2UydHk1Y3Y2L0xseS9aVi82eXNyRHVlUzJYSGQrL2VYZTd1N3ZiM25UdDNsblQ5Nm9FeXljbkpDZzBOdFo5amRZOEZBQUJ3TDNBcE93RFVNVDQrUGpwMTZsU2wrcDQvZjE3Tm16Y3YxMTUybjNSK2ZyNjlyV0hEaGc1OXlrTDZqU0czcksyMHROU2hiNk5HamNvZHc5M2RYVmV2WG5Xb0pTVWxSVDE3OWl6WDk4WTZibmN1bFJsLzgzbTR1cnBLa3E1ZHUyWnZzOWxzOWt2czcrWllBQUFBOXdMQkhBRHFtT0RnWU8zY3VWTTJtMDB0V3JTNGJWOHZMeStkUDMrK1hIdlppbmROUGNpc3VMaTRYTnVaTTJmazQrTmpmKy9wNmFtdVhic3FNakt5WEY5Zlg5ODdIdU51eDkvSTNkMjkzS3AvYlIwTEFBRGdiaEhNQWFDT0dUdDJyRDcrK0dPOTl0cHIrc01mL3VDd29pMUpobUhJWXJGSWtrSkNRclIvLzM2ZFBYdldZZVY4NTg2ZHNsZ3NDZzhQcjVHYURoNDhxS0tpSXJtNHVFaTZ2aUo5OE9CQkRSNDgyTjRuTURCUUowK2VWRUJBZ1AxcDhEZlhLMGtOR2pTUUpJZjlWV1Y4WlFRSEJ5czFOZldXdjl5b3lXTUJBQURjTFlJNUFOUXhIVHAwMEp3NWN6UjM3bHc5Kyt5ekdqbHlwRHAyN0NqRE1QVFZWMS9wazA4KzBaWXRXeVJKMGRIUlNrMU4xY1NKRXhVWkdTbGZYMThkTzNaTUNRa0pldTY1NStUbjUxY2pOUlVXRm1yS2xDbUtpSWpRbFN0WHRHclZLcm00dUNncUtzcmVKeW9xU2xGUlVabzhlYkpHamh3cEx5OHY1ZWJtYXQrK2ZWcTVjcVc5WDl1MmJTVkpjWEZ4NnRTcGs0WU9IVnFsOFpVUkhSMnR0TFEwUlVWRktUSXlVaTFidHRUeDQ4Zmw1ZVdsMGFOSDEraXhBQUFBN2hiQkhBRHFvSUVEQjZwVHAwNWFzMmFOUHZ6d1ErWGw1Y25aMlZsdDJyUlJXRmlZdlYrYk5tMjBaczBheGNYRktTNHVUai84OElQYXRtMnI2ZE9uS3lJaW9zYnFHVEJnZ0JvM2JxeUZDeGVxc0xCUVhicDBVVXhNalAzcnlTUXBJQ0JBOGZIeFdySmtpZDUrKzIwWmhxSDI3ZHRyNU1pUkR2c2FNbVNJRGh3NG9NMmJONnRaczJiMllGN1o4WlhScmwwN3JWNjkyajR2VjY5ZWxaK2ZuNlpObTFianh3SUFBTGhiWEsrSFdsSDJsVUFaR1JuOEhjTjlxZXp2ZUhwNnV0bWwxTHFnb0NDTkdUTkcwNmRQTjd1VWVpMG9LRWdTbjR1MTVjZXZTWnNqNmI4ek1qTG1tbHNOQUFCVnc5ZWxBUUFBQUFCZ0lvSTVBQUFBQUFBbUlwZ0RBQUFBQUdBaUh2NEdBTGl0bjhKOTlBQUFBR1ppeFJ3QUFBQUFBQk1SekFFQUFBQUFNQkhCSEFBQUFBQUFFeEhNQVFBQUFBQXdFY0VjQUFBQUFBQVRFY3dCQUFBQUFEQVJ3UndBQUFBQUFCTVJ6QUVBQUFBQU1CSEJIQUFBQUFBQUV4SE1BUUFBQUFBd0VjRWNBQUFBQUFBVEVjd0JBQUFBQURBUndSd0FBQUFBQUJNUnpBRUFBQUFBTUJIQkhBQUFBQUFBRXhITUFRQUFBQUF3RWNFY0FLb25UNUlLQ3d2TnJnUDFRRUZCUWRuTFBEUHJBQUFBZFJQQkhBQ3FKMXVTamg4L2JuWWRxQWR1K0h1U1pXWWRBQUNnYmlLWUEwQTFXQ3lXQkVtS2lZbFJSa2JHalN1aWdGMUJRWUV5TWpLMFlNRUNTWkpoR0FrbWx3UUFBT29nWjdNTEFJRDZLRDA5ZmFYVmFoMSs0c1NKb1MrKytLTFo1YUIrMko2Wm1iblM3Q0lBQUVEZHc0bzVBRlJQYVVaR3huRERNQ1pLK3JPNGR4Z1Z5NVAwWjhNd0ptWmtaSXlRWkpoZEVBQUFxSHRZTVFlQTZpdk56TXg4WDlMN1poY0NBQUNBK29zVmN3QUFBQUFBVEVRd0J3QUFBQURBUkFSekFBQUFBQUJNUkRBSEFBQUFBTUJFQkhNQUFBQUFBRXhFTUFjQUFBQUF3RVFFY3dBQUFBQUFURVF3QndBQUFBREFSQVJ6QUFBQUFBQk1SREFIQUFBQUFNQkVCSE1BQUFBQUFFeEVNQWNBQUFBQXdFUUVjd0FBQUFBQVRFUXdCd0FBQUFEQVJBUnpBQUFBQUFCTVJEQUhBQUFBQU1CRUJITUFBQUFBQUV4RU1BY0FBQUFBd0VRRWN3QUFBQUFBVEVRd0J3QUFBQURBUkFSekFBQUFBQUJNUkRBSEFBQUFBTUJFQkhNQUFBQUFBRXhFTUFjQUFBQUF3RVFFY3dBQUFBQUFURVF3QndBQUFBREFSQVJ6QUFBQUFBQk1SREFIQUFBQUFNQkVCSE1BQUFBQUFFeEVNQWNBQUFBQXdFUUVjd0FBQUFBQVRFUXdCd0FBQUFEQVJBUnpBQUFBQUFCTVJEQUhBQUFBQU1CRUJITUFBQUFBQUV4RU1BY0FBQUFBd0VRRWN3QUFBQUFBVEVRd0J3QUFBQURBUkFSekFBQUFBQUJNUkRBSEFBQUFBTUJFQkhNQUFBQUFBRXhFTUFjQUFBQUF3RVFFY3dBQUFBQUFURVF3QndBQUFBREFSQVJ6QUFBQUFBQk1SREFIQUFBQUFNQkV6bVlYQUFBQVVGWEJ3Y0hORE1ONG9PeDlhV21wcDJFWXNsZ3NudDI2ZGZ0WldidkZZaWsrZE9qUWVYT3FCQUNnY2dqbUFBQ2czaWtwS1hsVDBxOXZiamNNNDNmWHJsMzczUTFOY1pLbTNMUENBQUNvQmk1bEJ3QUE5WTZUazlNSGxleVhXTnUxQUFCd3R3am1BQUNnM21uZnZ2MWZKSjI3UTdlelAvWURBS0JPSTVnREFJQjY1NE1QUHJnbWFlc2R1bTM5c1I4QUFIVWF3UndBQU5SWFNiZmJhTEZZYnJzZEFJQzZnbUFPQUFEcXBhdFhyeVpMdW5TTHpSY2xKZC9EY2dBQXFEYUNPUUFBcUpleXNyS0tMQmJMdG9xMkdZYXhMVDA5dmZoZTF3UUFRSFVRekFFQVFMMVZXbHBhNGVYcVhNWU9BS2hQQ09ZQUFLRGU4dmIyM2kycDRLYm1BaTh2cnoxbTFBTUFRSFVRekFFQVFMMlZrcEp5UmRMLzNkUzg0OGQyQUFEcUJZSTVBQUNvMTI2K2JOMHdEQzVqQndEVUt3UnpBQUJRcjEyNWN1WGpHOTlmdTNidDQxdjFCUUNnTGlLWUF3Q0FlaTBySzZ2QVlySDg4T1BieThlT0hTczB0U0FBQUtxSVlBNEFBT285d3pBbS9maHkwbTA3QWdCUUJ4SE1BUUJBdlZkYVdycERVb0hGWXRsaGRpMEFBRlNWeGV3Q2FvQlRVRkJRbEdFWTR5UTlLc25IN0lLQU9pWlBVcmJGWWtsSVQwOWZLYW5VN0lJQTNEVis5dUZPK094SFhjSG5GZTZFenl2Vi8yRHVaTFZhUDVJMDFPeENnSHBpZTBaR3hnajlSRC93Z1BzRVAvdFFWWHoyd3l4OFhxR3FmcktmVi9VNm1BY0ZCVTAwREdORng0NGROV3ZXTFBuNys4dkR3OFBzc29BNnBiQ3dVTWVQSDFkTVRJeE9uRGdod3pBbVptWm12bTkyWFFDcWg1OTlxQXcrKzFFWDhIbUZ5dUR6NnJwNmZZLzVqNWZFYU5hc1dRb01ET1FmT2xBQkR3OFBCUVlHYXViTW1aSWtpOFV5enVTU0FOd0ZmdmFoTXZqc1IxM0E1eFVxZzgrcjYrcDFNTmYxKzFUazcrOXZkaDFBblhmRHY1TUFNK3NBY05mNDJZZEs0N01mSnVQekNwWDJVLys4cXUvQjNFY1N2MzBES3NIVDA3UHNKUTlkQWVvM2Z2YWgwdmpzaDhuNHZFS2wvZFEvcitwN01BY0FBQUFBb0Y0am1BTUFBQUFBWUNLQ09RQUFBQUFBSmlLWUF3QUFBQUJnSW9JNUFBQUFBQUFtSXBnREFBQUFBR0FpZ2prQUFBQUFBQ1lpbUFNQUFBQUFZQ0tDT1FBQUFBRDhhTkdpUlFvS0NqSzdqQm9URkJTa1JZc1dtVjBHN3NEWjdBSUFBQUFBNEVZM0JtTW5KeWMxYWRKRUlTRWhpbzZPVnF0V3JVeXM3TzdZYkRidDJiTkhZOGVPclZUL3RMUTBiZGl3UVZsWldTb29LRkREaGczbDUrZW51TGc0dWJ1NzEzSzFsZmZxcTYvcTlPblRXck5tamRtbDFGc0Vjd0FBQUFCMVR1L2V2VFZxMUNpVmxKUW9KeWRINjlldjE2RkRoN1JseXhaNWUzdWJYVjYxSkNRa2FPUEdqWlVLNW9tSmlaby9mNzc2OWV1bkdUTm15TVBEUXphYlRjbkp5U291THI0SDFWYk94WXNYdFcvZlByMzY2cXRtbDFLdkVjd0JBQUFBMURrdFc3WlVlSGk0SktsWHIxNTYvUEhIOWVLTEwrcmpqei9XTDMvNXkzTDlEY09ReFdLNTEyWFdtaFVyVnFoUG56NktpWWx4YUkrSWlEQ3Bvb3B0Mzc1ZHJxNnU2dCsvdjltbDFHc0Vjd0FBQUFCMVhwY3VYU1JKWjgrZWxYVDljdmN4WThiSXc4TkQ2OWV2MTdoeDR6UjU4bVJKMXk4Wmo0K1BWMnBxcXZMejg5V2lSUXNOR2pSSUV5ZE8xQU1QUEdEZlowNU9qbjcvKzk4ck16TlRibTV1R2pGaWhBekRjRGh1MlhHbVQ1OSt4L1pMbHk1cDZkS2wycjkvdnk1Y3VDQWZIeCs5L1BMTDZ0dTNyOFBsK1dXdjA5UFRiM20rQlFVRjVXcTVXVkZSa2Rhc1dhUGR1M2ZyMUtsVGNuTnpVOCtlUFRWejVreDVlbnJlY3R6cDA2ZTFlUEZpL2UxdmY1TWtkZS9lWFRObXpGRFRwazN0eDQ2UGo5ZW5uMzZxaXhjdnFsbXpab3FLaXRLenp6N3JzQi9ETVBTblAvMUpnd2NQbHB1YjIyMXJ4ZTBSekFFQUFBRFVlU2RPbkpBa3RXM2IxdDZXbnA0dVgxOWZ6WnMzeng0cXo1MDdwOGpJU0RrN08ydlNwRWxxM3J5NWpoNDlxbFdyVnVua3laTmF1SENoSk9uTW1UT2FPSEdpdkwyOU5XUEdETG03dTJ2ejVzM0t5Y21wVm4zNStmbWFNR0dDTGwyNnBQSGp4NnREaHc3S3pjMVZRVUdCSkNrMk5sWkpTVWxLU1VsUmJHenNIZmZYdjM5L2JkdTJUUXNYTHRSTEw3MGtMeSt2Y24xc05wdTJiOSt1a1NOSHFuMzc5c3JKeVZGOGZMeWNuWjAxWjg2Y0N2ZWJsNWVuQ1JNbXlOUFRVN05uejFaeGNiR1dMbDJxcVZPbmF1M2F0WEp5Y3RMczJiTjE3Tmd4dmZUU1MycmR1clZ5YzNOVlZGUlVibDlIamh4UmJtNnUzbm5ublNyT0ZtNUdNQWNBQUFCUTU1U1VsT2p5NWNzcUtpcFNWbGFXRmkxYXBMWnQyMnJBZ0FIMlBubDVlVnE5ZXJWY1hWM3RiY3VXTGRQMzMzK3ZwS1FrdFd6WlVwTDA1Sk5QeXR2Ylc3R3hzZnI4ODgvMTJHT1A2YjMzM3RQVnExZTFiTmt5dFdqUnd0NXY5T2pSeXMvUHIzSzk3Ny8vdms2ZlBxMTE2OWJKMzkrLzNQYnc4SENscGFYWlg5L0pyRm16NU9Ua3BDMWJ0bWpIamgyS2lJalF1SEhqMUxoeFkzdWY1czJiS3pFeFVTNHVMdmI2czdLeXRILy8vbHZ1ZDlteVpTb3NMTlNhTld2czg5TzhlWE5ObVRKRkJ3OGVWRmhZbUk0Y09hS0JBd2RxekpneHQ2MHhLU2xKanozMm1EcDI3SGpIODhIdDhYVnBBQUFBQU9xY0R6NzRRRDE3OXRUVFR6K3RsMTkrV1IwNmRORHk1Y3ZWc0dGRGU1L2c0R0NIVUM1SnFhbXBDZzhQdDRmT01rT0dESkYwZlpWWGt2NzYxNzhxTEN6TUhzb2x5Y1hGUlNFaElkV3FOems1V2FHaG9SV0c4dXB3ZFhYVkcyKzhvZlhyMXlzc0xFeHIxNjdWaUJFamxKeWM3TkRIMmRsWjJkbloyckZqaCtMajQ1V2JtNnZ2dnZ2dWx2czljT0NBUWtORDVlM3RyY3VYTCt2eTVjdDYrT0dISlVsWldWbVNwSzVkdTJyUG5qM2FzR0dEQ2dzTEs5elB4WXNYbFpLU29sR2pSdFhJK2Y3VXNXSU9BQUFBb003cDI3ZXZ4b3dab3djZWVFQVBQdmhnaFpkeTM3aDZYT2I4K2ZOcTNyeDV1ZmF5UzkzTFZzUHo4dkljUW5tWkcrOUJyd3FiemFidTNidFhhK3p0UFBUUVExcXdZSUZ5Y25MMHhodHZhT2JNbVVwSVNOQkREejJrTDc3NFFqTm56dFRGaXhmMXlDT1BxSFhyMW5KemM3dnR2ZW5uejU5WFNrcUtldmJzV1c1YjJkd3NXTEJBY1hGeCt1TWYvNmdsUzVabzJMQmgrdld2ZisxdzMvcTJiZHQ0NkZzTklwZ0RBQUFBcUhOOGZYM1Z0V3ZYMi9hcDZDbnNYbDVlT24vK2ZMbjJDeGN1U1BwUFFIZHpjNnR3WmZubXk5aWRuSngwN2RvMWg3YUs3cmQyZDNlM0g2TTIrUG41NmQxMzM5V1FJVVAwNmFlZjZxR0hIdEtiYjc2cGhnMGJhdE9tVGZidk5aOC9mNzZ5czdOdnVSOVBUMDkxN2RwVmtaR1I1YmI1K3ZwS3VqNkhzMmZQMXBRcFUvVFJSeDhwTGk1T1gzLzl0WllzV1NMcFB3OTlHekprU0xrckZsQTlYTXBlaTRLQ2dyUm8wU0w3KzlHalIydnIxcTBtVmxTN0VoTVQ5WXRmL0VMQndjRmF0MjVkdWZPOWVUNXEyLzArM3dBQUFDZ3ZKQ1JFYVdscDlxZTNsOW01YzZjc0ZvdjkvdTdPblRzckxTM05JWWpuNStmcndJRUREdU9hTjI5ZTdvRndHUmtaNVk0YkhCeXMxTlJVMld5Mlc5YldvRUVEU1JVSCs1dmw1ZVdWYXl2N1JVUlpDTS9KeVZGQVFJRDlmWEZ4c1E0ZlBuemIvUVlHQnVycnI3OVdRRUNBdW5idGF2L3orT09QcTNYcjFwSmtYM0Z2MUtpUnhvNGRxd0VEQmppYzgrSERoM1hxMUNrdVk2OUJySmovNk96WnMwcElTRkJxYXFxKy9mWmJOV2pRUU8zYXRkT2dRWVAwN0xQUDJoK29jRGM4UFQxclpEOVZjZVBYTWpnNU9hbEpreVlLQ1FsUmRIUzBXclZxVldQSCtkdmYvcWI1OCtkcndJQUIrdDN2ZnFjV0xWcG8zNzU5dFhhK2xUbXY2c3kzeldiVG5qMTdOSGJzMkJxdEZ3Qit5dExTMHJSaHd3WmxaV1dwb0tCQURSczJsSitmbitMaTR1ei9Nd2tBTlNVNk9scXBxYW1hT0hHaUlpTWo1ZXZycTJQSGppa2hJVUhQUGZlYy9QejhKRW5qeDQvWGYvM1hmeWs2T2xyanhvMVRhV21wMXE1ZEt4OGZINGVWOVA3OSsydnQyclhhc0dHRCt2WHJwMisrK2NhK2NuenpjZFBTMGhRVkZhWEl5RWkxYk5sU3g0OGZsNWVYbDBhUEhpM3BQMCtVajR1TFU2ZE9uVFIwNk5CYm5zY3p6enlqL3YzN0t6QXdVSTBiTjViTlp0UG16WnZsN2UydFFZTUdTWkw4L2YyMWUvZHUrZnY3eThmSFI0bUppU29wS2JudC9FUkZSU2txS2txVEowL1d5SkVqNWVYbHBkemNYTzNidDA4clY2NlVKUDNxVjcvU3NHSEQxS3BWSzlsc051M2Z2OS9oLzcrVGtwTFVwVXNYKzF6aTdoSE1kZjAzWHIvOTdXL2w2dXFxWjU5OVZwMDZkZExWcTFkMTVNZ1IvZUVQZjlEdTNidjF4ei8rOGJiZkJWZ1paWC9SNzdYZXZYdHIxS2hSS2lrcFVVNU9qdGF2WDY5RGh3NXB5NVl0OHZiMnJwRmpIRHAwU0pMMDJtdXZ5Y1BEUTFMdG4rK2R6cXM2eDA5SVNOREdqUnNKNWdCUVF4SVRFelYvL256MTY5ZFBNMmJNa0llSGgydzJtNUtUazFWY1hHeDJlUUR1UTIzYXROR2FOV3NVRnhlbnVMZzQvZkRERDJyYnRxMm1UNSt1aUlnSWU3K1FrQkRGeE1Rb1BqNWVjK2ZPVmF0V3JUUnAwaVQ5L2U5L2QxZ2hqNDZPVm1GaG9WYXNXS0hZMkZoMTd0eFpyNy8rZXJrbmxyZHIxMDZyVjYrMkgvZnExYXZ5OC9QVHRHblQ3SDJHREJtaUF3Y09hUFBteldyV3JObHRnL21JRVNOMDZOQWg3ZHExUzhYRnhmTDE5VlZ3Y0xBbVRweG92emYrcmJmZTByeDU4N1I0OFdJMWJkcFV6ei8vdkhKemM3Vng0OFpiN2pjZ0lFRHgvNys5ZTQrcXVzci9QLzQ2aUtLRVVDcVUxMEpUSzh3UVNnNHFhUmN2b2FsUllrMUtRYWJoMTB1cnNaTEsxYzNsTFZiVERDRktXbDRvUmNVeUdYSXBLUkU0UXdxV0JjMnF6TUlZaDRRaUJNb2d6KzhQZnB3OGNJREQ5WEI1UHRaeUxmemM5dDZmenpydi9kbWZ6MmZ2SFJPajlldlhhOVdxVlRLWlRQTDA5RlJRVUpCNW00RURCeW8yTmxibno1OVg3OTY5TlhueVpDMWN1RkJTWlplQWxKUVVyVml4d3NZcmdnN1B4OGZINU9QalkycUtnb0lDMDRRSkUwd1BQdmlnNlpkZmZxbXgvclBQUGpNWmpVWlRSRVJFZzQvdDQrTmpldVdWVjVxVXY2YXlsb2ZNekV5VGo0K1BhY2VPSFZiM3VYanhZb1BUZWVXVlYrcTlGczE1UGhwVExsdllVbzZHYU15NWJFbFZ2eGw3LzNZQk5GNXoxSDJ0YWRLa1NhYS8vdld2ZHMxRFc0dkZyWTNZRDN0cGIvRUt0bm5ycmJkTTQ4ZVBOLzMyMjIvTmZ1ek9ISzg2ZlIvemQ5NTVSeVVsSlZxMWFwWFZrUjVIamh5cGtKQVFIVHg0VU45Ly83MmtQL3RLZi9qaGh3b09EcGJSYU5ROTk5eGpNWFdCTmRYN1dEZmtPSGw1ZVhyeXlTY1ZFQkNnZ0lBQUxWKyt2TkdEUzR3Y09WS1N6UDF1cXZJUkV4T2pjZVBHS1RZMjFyeHRmbjYrWG5qaEJVMmNPRkYrZm42YVBuMjZZbUppTE41eStQcjZtcC9LK2ZyNm1qOXpzYVZQZVd1VTYxSkZSVVZhczJhTkFnTURaVFFhTlczYU5DVW5KOWRaanJyS1V0czF0WFl1Nnl0clNVbUpYbm5sRlUyWk1rVitmbjRLREF6VW5qMTd6T3RuejU2dGZmdjJOZXJjQUlDOWxKU1UxRGs2Y0JWYjY1dW14dUs2NmdHcGVlc2xBT2hvVEF6NjFtSTYvYWZzYVdscDh2YjJOdmYzc0diU3BFbmF0R21UTWpJeWRQWFZWMHVxblAvdzVNbVRDZ3NMVTBWRmhXSmpZeFVSRWFHRWhBVHpvQW0yc09VNEJRVUZDZzBObFl1TGl5SWlJbFJlWHE0Tkd6Wm95WklsMnJadG14d2NHdlo4NVp0dnZwRWtpekpuWm1iSzNkMWRLMWV1Tkk5VWVlN2NPWVdFaE1qUjBWSHo1OCtYaDRlSFB2MzBVNzMxMWxzNmZmcTAxcTFiSjBtS2lvcFNRa0tDVWxKU0ZCVVZaWE0rV3FOY2x5b3VMbFpvYUtpS2lvcjAwRU1QYWZEZ3djck56VlZKU1VtVHlsR2R0WE5wUzFraklpSjA4dVJKUGZiWVkrcmZ2Nzl5YzNOckRBeGl5ODB0QUxRbGt5Wk4wdnZ2djY5MTY5YnBzY2Nlcy9vUTNOYjZwaUdzeGVMNjZvSG1ycGNBb0tNcEtpcFNZR0JnblovZ28zRTZmY004THk5UE45MTBVNTNiREJnd1FKSXNSbGdzS2lyUzNyMTd6WVBXOU8zYlYvUG56OWVSSTBjYTFEL1psdU5zM0xoUnBhV2wycnAxcS9yMjdTdXBjblRJUllzV0tTTWpRLzcrL25XbVVWRlJvYkt5TXYzKysrL0t6czVXWkdTa0JnMGFwTW1USjV1M0tTZ28wSll0V3l5ZWZHM2N1RkhuejU5WFFrS0NPZDN4NDhmTHpjMU5VVkZSK3Z6enozWGpqVGRxekpneE9ucjBxQ1NaUjdtMFJXdVU2MUtiTjI5V1hsNmU0dUxpTkd6WXNCcnJHMXVPNm1vN2wvV1Y5Zmp4NDVveVpVcU4va3BWNHVQakc1MG5BTENYNWN1WHk4SEJRYnQyN1ZKaVlxSm16WnFsdVhQbldzdzliR3Q5MHhEV1luRjk5VUJUNnlVQTZPaXV1T0lLTFZpd3dON1o2SkE2L2FQZjZuTVNXbE0xTFlHajQ1L1BNY2FPSFdzeGt1eUlFU01rVlQ3MWJ3aGJqcE9XbGlhajBTZzNOemVWbFpXcHJLeE0xMTEzblNRcE96dTczalIyNzk2dGdJQUEzWEhISFhyODhjYzFlUEJneGNiR3FrZVBIdVp0Um84ZVhlTnpsUFQwZEkwWk04WjhjMUpsNnRTcGtpcmY5amRGYTVUclVrZU9ISkhSYUxSNk05YWNySjFMVzhycTdlMnRRNGNPNloxMzNsRnBhV21MNWhFQVdvdVRrNU5XckZpaHQ5OStXLzcrL3RxMmJadG16cHhwMFcyckplb2JhN0c0dm5xZ3FmVVNBQUNOMWVuZm1GOTU1Wlg2N3J2djZ0em16Smt6a21UeGlYcjF4bDlWNVc5TFEvOVN0aHluc0xCUUtTa3BDZ2dJcUxIL3BmTXUxdWJPTysvVUF3ODhvSzVkdTJyZ3dJRldQeU84OU0zRnBlbDZlSGpVV0g3cEo0Rk4wUnJsdWxSK2ZyN0dqaDNiNlB6YXFyWnpXVjlaMTY1ZHEram9hTDMrK3V0YXYzNjlwaytmcm9VTEZ6WjVOZ0FBYUF1R0R4K3V0V3ZYNnRTcFUxcXhZb1dlZnZwcGJkKytYY09IRDIrUitzWmFMSzZ2SG1ocXZRUUFRR04xK29hNXY3Ky85dXpabzd5OHZGcjdoaDg4bUQyNzNRQUFHOTVKUkVGVWVGQmR1blNSbjU5ZksrZXVrb3VMaTd5OXZSVVNFbEpqbmJ1N2U3Mzd1N3U3eTl2YnU4NXRxcjRLdUpTcnE2c0tDd3RyTEs4YUJLZnFocW14V3FOY2wzSjJkbTcwQUQ0T0RnNDFIcnBVNy85ZHhkcTV0S1dzcnE2dWlvaUkwS0pGaTdSdjN6NUZSMGZydSsrK3N6cFBKZ0MwVjBPR0ROR3JyNzZxcVZPbjZzTVBQOVR3NGNOdHJtK2FHb3ZycXdlYVdpOEJBTkJZbmI1aFBtZk9ITzNmdjE4clZxelE2NisvYnZGWnVTU2RPSEZDMjdadDB6MzMzR09lTDdDMWpSbzFTcWRQbjVhWGw1ZTZkdTFxWG00eW1hemVlRFFYUHo4L3BhYW02c2NmZjdSNGs1R1VsQ1NEd2RDa2Z0aFM2NWRyOU9qUlNrOVBWMzUrZnEzWHNrdVhMcElxYi9TNmRldG1YdTdoNFdFeG42VWtaV1ZsMlp5MkxXV3QrcnRuejU2YU0yZU92dm5tR3gwNGNNRG1OQUNnTFNvb0tGQ2ZQbjBzbGxYRnZhbzYxOWI2cHFteHVMNTZ3RjcxTFlET3c5ZlhWdzg4OElDV0xWdG03NnlnamVuMERmUCsvZnRyOWVyVmV2cnBweFVjSEt6NzdydFBucDZlK3ZYWFg1V1JrYUdrcENUZGZQUE5ldUtKSit5V3g3Q3dNSVdGaFduQmdnVUtDZ3FTcTZ1cmNuTnpkZmp3WWIzNTVwc3RsbTU0ZUxqUzA5TTFiOTQ4aFlTRXlOM2RYU2RQbnRUMjdkczFlL1pzRFJreXBFbkhiKzF5aFllSDYralJvd29MQzFOSVNJajY5dTJycjc3NlNxNnVyZ29PRHBiMDU0anUwZEhSR2pwMHFIbkV5VW1USm1uYnRtMTY1NTEzTkhIaVJIMy8vZmNOZXBOdFMxa2ZmUEJCVFo4K1hmMzY5Vk4rZnI1U1UxTXRwbXk3OTk1N05YZnVYTTJjT2JPNVRna0F0TGg3N3JsSGt5Wk4wcWhSbzNUNTVaY3JQejlmOGZIeGNuTnowMTEzM1NYSjl2cW1xYkc0dm5yQVh2VXRnTlp4NlgyVmc0T0RycmppQ3ZuNStTazhQRno5K3ZXelk4NEFHdWFTcElDQUFPM2N1Vk5idDI3Vm5qMTdWRkJRSUNjbkp3MGRPbFRQUFBPTTdyNzdicnRPa2VMbDVhV1ltQml0WDc5ZXExYXRrc2xra3FlbnA0S0NnbG8wM1FFREJtanIxcTJLam81V2RIUzBmdjMxVncwYU5FakxsaTNUckZtem1uejgxaTdYTmRkY295MWJ0cGpMYytIQ0JRMFpNa1JMbHk0MWJ6TjE2bFNscGFVcFBqNWV2WHYzTmpmTXc4UERWVnBhcWpmZWVFTlJVVkVhTVdLRW5udnV1VnBIVUc5TVdRY09IS2pZMkZpZFAzOWV2WHYzMXVUSms3Vnc0VUx6K3E1ZHUvTEdCdWdBUm80Y09XRDQ4T0ZuZCsvZTNiQkJTZHFwbVRObjZwTlBQdEdCQXdkVVhsNHVkM2QzalI0OVd2UG16VE8vdGJhMXZtbHFMSzZ2SHJCWGZRdTBWUjB4WGsyWU1FSDMzbnV2S2lvcWRPclVLYjM5OXR2NjVKTlB0R3ZYTHJtNXVkazdlK2pFMnZWZHZvK1BqMG1xbktzVVFQMnFuaFJuWldXMTY5OCswSjc1K1Boc01KbE1NeDBjSE42OWVQRmlncHViVzBwS1NrcEZBL2FuN2tPREVQdlJXQjB0WGxuN2pEd3JLMHVQUHZxb25uenlTZDEvLy8yTlByYXRYVjc0bEwxdW5UbGVkZnJwMGdBQWFHMEdnK0ZLazhuMG1NRmdPUFRMTDcvaysvajR2T25yNnp2MTJtdXZkYXAvYndCb1BSMDlYbzBjT1ZLUzlPT1BQMHFxYkJoR1JrYlcySzc2OHFyL3g4VEVhTnk0Y1lxTmpUV3ZLeW9xMHBvMWF4UVlHQ2lqMGFocDA2WXBPVG5aNG5pSER4OVdjSEN3akVhalpzNmNXV05jb2Q5Ly8xMXZ2UEdHWnMyYUphUFJxQWtUSm1qRmloVXFLU2t4YjFOU1VxSlhYbmxGVTZaTWtaK2Zud0lEQTdWbnp4Nkw0K1RsNWVuSko1OVVRRUNBQWdJQ3RIejU4a1lQaG95V3hhZnNBQURZa2NGZzZDVXAxR1F5aGJxNnVoYVBHalVxMFdBd0pCZ01oZ09abVpsbDlzNGZBRlRwaVBIcW0yKytrZlRuT0VNTmtabVpLWGQzZDYxY3VkSmllc2ZRMEZBVkZSWHBvWWNlMHVEQmc1V2JtMnZSb0Q1Ky9MZysvZlJUaFlXRjZZOC8vbEJzYkt4V3JGaWg0Y09IeTlQVFUxTGw5STc3OSs5WFVGQ1FQRDA5ZGVyVUtjWEV4TWpSMFZIUFAvKzhKQ2tpSWtJblQ1N1VZNDg5cHY3OSt5czNOOWRpcG9xQ2dnS0Zob2JLeGNWRkVSRVJLaTh2MTRZTkc3Umt5Ukp0MjdiTnJsMTFVUk1OY3dBQTJnNVhnOEh3RjBsL01abE1aVDQrUGgrWVRLYUVidDI2L1RNakk0T0p0QUcwSmUweVhsVlVWS2lzckV5Ly8vNjdzck96RlJrWnFVR0RCbW55NU1rTlBsWkJRWUcyYk5raUo2Yy9QeDdZdkhtejh2THlGQmNYcDJIRGhsbmRyN0N3VU8rKys2NWNYRndrU1gzNzl0V2pqejZxanovKzJOd3c5L0R3MEo0OWU4eXpCSTBmUDE3WjJkbEtUVTAxSCtmNDhlT2FNbVZLcmVOc2JOeTRVYVdscGRxNmRhdjY5dTFyUHU2aVJZdVVrWkVoZjMvL0JwY1pMWWVHT2RBSlZmWDVBdENtT1V1NjEyQXczRnRlWGk0Zkg1OUVTUW4yemhUYUwySS9XbEM3aVZlN2QrL1c3dDI3SlZXT3pIN3JyYmRxK2ZMbDZ0R2pSNE9QTlhyMGFJdEd1U1FkT1hKRVJxT3gxa2E1SkkwYk44N2NLSmVrRVNOR1NLcHNzRmR4Y25MU3hZc1hsWk9UbzIrLy9WWm56cHhSYm02dWZ2bmxGL00yM3Q3ZU9uVG9rSVlPSGFvWk0yYm9zc3N1czBnbkxTMU5ScU5SYm01dUtpdXIvS0RodXV1dWt5UmxaMmZUTUc5amFKZ0RBTkErbUF3R2c4bGtvbTBGb00xcnMvSHF6anZ2MUFNUFBLQ3VYYnRxNE1DQmNuVjFiZlN4THIvODhockw4dlB6TlhiczJEcjNxOTZBcm5vci9zY2ZmdzUrLytXWFgrcnBwNS9XenovL3JPdXZ2MTc5Ky9kWDkrN2RkZWs1WGJ0MnJhS2pvL1g2NjY5ci9mcjFtajU5dWhZdVhHaHU5QmNXRmlvbEpVVUJBUUUxOGxCYzNHWS9hdWkwYUpnRG5WQm5IT2tTYUN0OGZIdzJTRnBndzZabEJvTWg2ZUxGaXduT3pzNy9URTlQUC8vLzk5L1NvaGxFaDBYc1IwTjF4SGpsN3U0dWIyL3ZXdGM3T0RoWU5KQWxXZlRidnBTMVVkaWRuWjJiWlhDMWwxNTZTVDE2OU5ET25Udmw3T3dzU1ZxOWVyVnljbkxNMjdpNnVpb2lJa0tMRmkzU3ZuMzdGQjBkcmUrKyswN3IxNitYSkxtNHVNamIyMXNoSVNFMWp1L3U3dDdrUEtKNTBlTy9nd2tPRHRaNzc3MW43MnlnRmx3ZkFQVW9sdlMycENDRHdlQ2VtWms1NjhTSkV6dXJibkx4cDhqSVNQTzBPbExOK0ZyYnlNclYxYmNmY1J1b1ZZZU1WeDRlSGpwMTZwVEZzcXlzTEp2M0h6MTZ0TkxUMDVXZm45K2tmSnc2ZFVwZVhsN21Sbmw1ZWJtT0hUdG1zVTNWMi9PZVBYdHF6cHc1bWp4NXNrVmVSNDBhcGUrKyswNWVYbDd5OXZZMi83dnBwcHZVdjMvL0p1VVB6YS9UTjh6ZmZmZGQrZnI2YXZueTViVnVrNStmcjdpNHVBYXZhMG0xcGV2aTRtTCtIS1kxMVhVRFZQM21xYmx4ZlFDMGM0V1MzblJ3Y0poYVhGenNrWldWTlNjcksrdmQ5akxDOFcrLy9hYTR1RGlGaElUbzFsdHYxUzIzM0tLSkV5ZnE4Y2NmYjlWOE5EYSsxcmVmdGZYMnFsdUFOcUJkeHl0YlRKbzBTWm1abVhybm5YZDA3dHc1SFQ5KzNQd0cyaGJoNGVFeUdBd0tDd3RUZkh5OFVsTlR0V25USnUzYXRhdEIrUmcyYkpnT0hqeW9uVHQzS2prNVdZc1hMMVpGaGVVVThnOCsrS0IyN3R5cDFOUlU3ZDY5VzZtcHFSYjMzR0ZoWWNyTHk5T0NCUXVVbUppbzFOUlV4Y1hGNlpGSEhtbFFYdEE2T3YybjdPKzk5NTU2OWVxbGp6NzZTTVhGeFZiN21XemZ2bDA3ZHV6UW5EbHpHclN1SmRXVzdwdHZ2dG1xK1dnTHVENEEyaHVUeVpRdmFhK2tCRGMzdDQ5U1VsSXE2dHVuTGNyTHk5T1NKVXYwNDQ4L2FzYU1HWm96WjQ2Y25KejB3dzgvNlBEaHc2MmFsOGJHMS9yMnM3YmVYblVMWUE4ZEpWN1pLanc4WEtXbHBYcmpqVGNVRlJXbEVTTkc2TG5ubnF0MTVQUHFycm5tR20zWnNrWFIwZEdLam83V2hRc1hOR1RJRUMxZHVyUkIrWGo1NVplMWN1Vkt2ZmJhYStyVnE1Y2VmdmhoNWVibWFzZU9IZVp0Qmc0Y3FOallXSjAvZjE2OWUvZlc1TW1UdFhEaFF2TjZMeTh2eGNURWFQMzY5VnExYXBWTUpwTThQVDBWRkJUVW9MeWdkWFRxaHZtMzMzNnJMNzc0UWkrKytLSmVmUEZGSlNVbDZmNzc3MitSdEV3bWs5VitLR2didUQ0QVdrdEZSY1hLNGNPSC85L3UzYnYvcUgvcnR1dlhYMy9WNHNXTFpUS1p0R3ZYTHZOVVBGVWVmUERCV3ZjbDVnTHRRMGVKVjFVeU16UHIzYVpidDI1NjVwbG45TXd6ejlTNWIxM0hHakpraUY1OTlkVUc1YUg2Y2s5UFQyM2V2TG5HZHN1V0xUUC92WGJ0MmxyelVNWEh4MGViTm0ycWR6dllYNmYrbEgzZnZuM3EzNysvcGs2ZHFqRmp4dWo5OTkrdnNZMnZyNi81eVpTdnI2L0Y1eUgxcll1TWpGUk1USXpHalJ1bjJOaFlTWldEUjd6eHhodWFOV3VXakVhakpreVlvQlVyVnFpa3BNUWkzYUtpSXExWnMwYUJnWUV5R28yYU5tMmFrcE9UYlU1WGtwWXNXYUxiYnJ1dHhnQVcyN2R2bDYrdnI4NmNPU09wOG8zSGswOCtxWUNBQUFVRUJHajU4dVhOTW1oRmJhcnkrT0dISHlvNE9GaEdvMUgzM0hPUGpodzVZckdkTGVlSzZ3T2d2VGw1OHVRUEhlRW1kL2Z1M2ZyKysrKzFldlhxR28zeTZtcUx1Wkp0TWU3VXFWTmF0R2lSeG80ZHF6dnV1RU5SVVZHcVB0cHpiVjJxVWxKU0ZCd2NMSDkvZndVRkJlbkFnUU0yN1ZmYmVtc3gvci8vL2E5dXZ2bG12ZmJhYXpYMkR3c0xzenJ3RXRBZWRKUjRCYlFIbmZhTmVVVkZoWktTa2pSNzltd1pEQWJObkRsVHk1WXQwMy8rOHgvei9INlNGQlVWcFlTRUJLV2twQ2dxS3NyaUdIV3RreXFmZkxtN3Uydmx5cFhxMWF1WHBNcCthZnYzNzFkUVVKQThQVDExNnRRcHhjVEV5TkhSVWM4Ly83eWt5dWtMUWtORFZWUlVwSWNlZWtpREJ3OVdibTZ1dVhGWVg3cFZBZ01EbFo2ZXJtUEhqc2xvTkpxWEh6eDRVRDQrUGhvNGNLQUtDZ29VR2hvcUZ4Y1hSVVJFcUx5OFhCczJiTkNTSlV1MGJkczJPVGkwekxPYjQ4ZVA2K1RKa3dvTEMxTkZSWVZpWTJNVkVSR2hoSVFFODJBVXRwd3JyaytuZnJZR3dJNlNrNVBsNWVWbFVXZld4VnJNdFNYR25UMTdWdlBtelpPYm01dWVldW9wT1RzN0t6NCt2c2JnVE5hY09IRkNuM3p5aWViT25Tc25KeWZ0MkxGRHp6NzdySHIyN0ZudmRFYTFzUmJqKy9YcnA1dHZ2bG1IRGgzUzBxVkx6VjhENU9YbDZiUFBQcXZ4NWcwQWdPbzZiY1A4NDQ4L1ZsRlJrZTYrKzI1SjBxMjMzcXBldlhwcDM3NTlGamNaWThhTTBkR2pSODEvWDZxdWRWTGxEY2VXTFZ2azVPUmtYdWJoNGFFOWUvYVlCNUlaUDM2OHNyT3psWnFhYXQ1bTgrYk55c3ZMVTF4Y25JWU5HMWJqdVBXbFcyWENoQWx5ZG5aV2NuS3l1ZUgzd3c4L0tDY25SeSs4OElJa2FlUEdqU290TGRYV3JWdk5ienc4UER5MGFORWlaV1JreU4vZnY5YmpOMFZSVVpIMjd0MXJIbW15YjkrK21qOS92bzRjT1dMdXMyZkx1ZUw2dE16MUFZRDZuRDU5V3BNbVRiSjVlMnN4MTVZWXQyblRKbDI0Y0VFYk4yN1VsVmRlS2FreU5nY0hCOWM3RCsvWnMyZTFkKzllODF6RDQ4YU4wNHdaTTdSdDI3WkdOOHhyaS9FelpzelFjODg5cDg4Ly8xd2pSNDZVSkIwNGNFRGR1M2ZYbENsVEdwVVdBS0R6NkxTdjIvYnQyNmViYnJwSmpvNk9LaXdzVkZGUmtXNjc3VFlkT0hDZzFya0tHMnIwNk5FV055Q1M1T1RrSkVkSFIrWGs1Q2d4TVZFeE1USEt6YzNWTDcvOFl0N215SkVqTWhxTlZodDlEZEc5ZTNmZGZ2dnRTa2xKMGNXTEZ5VlZ2bzExZG5iV25YZmVLVWxLUzB1VDBXaVVtNXVieXNyS1ZGWldabjR3a1oyZGJWNVcxNy9HR0R0MnJMbFJMa2tqUm95UUpKMDdkODY4ekpaejFSUWQ0Zm9BZ0wyVWw1ZkwwZEgyNS92V1lxNHRNZTVmLy9xWC9QMzl6WTF5cWJJUHFKK2ZYNzFwQmdRRW1CdmxVdVg4d3Y3Ky92cnl5eTl0enJldDdyampEdlhzMlZNSER4NDBMenR3NElEdXVPTU9YWGJaWmMyZUhnQ2dZK21VYjh3TENncVVucDZ1aXhjdlduM2FmL2p3NFdaNXVuM3B6VUNWTDcvOFVrOC8vYlIrL3ZsblhYLzk5ZXJmdjcrNmQrOXUwVmN1UHorLzBVL3lxd3NNREZSaVlxSXlNek4xeXkyMzZPREJnNW80Y2FKNjlPZ2hTU29zTEZSS1Nvb0NBZ0pxN0Z0Y1hHeDFlWFdabVpucTBxV0x5c3ZMcmE3LzQ0OC9ha3cxVTVWK2xhcWJ0VXY3Vzl0eXJwcWlJMXdmQUxDWFBuMzZtTWZDc0lXMW1HdExqQ3NvS0xCb2xGZnAyclZydlduMjdObXp4ckxMTHJ0TUZ5NWNzQ1hMRGRLdFd6ZE5uanhaeWNuSmV1S0pKL1QxMTEvcjIyKy9yWE02VmdBQXFuVEtobmxpWXFJY0hSMFZHUmxaWTFUWXYvM3RiM3IvL2ZlYnBXRnViY1RabDE1NlNUMTY5TkRPblR2TmI0eFhyMTZ0bkp3Yzh6Yk96czdOTnJqWExiZmNJbmQzZHlVbko2dFBuejc2K3V1dkxXNFNYRnhjNU8zdGJYVmdHbmQzZDkxKysrMDJwZE9uVHgvbDV1WmFYWGZtekJsZGRkVlZEYzY3TGVlcUtUckM5UUVBZXhrOWVyU1NrcEtVbjU5dnRlRmNuYldZYTB1TTY5Njl1OVV2cFd4NU9HbnRnZkhaczJmVnAwK2ZldmR0akJrelptalBuajM2OU5OUDlmSEhIMnZnd0lIeThmRnBrYlFBQUIxTHAyeVl2Ly8rKy9MMzk3ZjYxak1uSjBjYk5telEyYk5uemYzZHVuVHBJcWx5eE83cWIzN3JXbWZOcVZPbk5HM2FOSE9qcjd5OFhNZU9IYlBZWnZUbzBVcFBUNi96WnNmV2RCMGNIRFJseWhRbEpTV3BkKy9lR2pSb2tMeTl2YzNyUjQwYXBkT25UOHZMeTh2aTdVUFZWRFpWQTdIVjU1WmJibEZTVXBKeWNuSjB3dzAzV0pUMzJMRmp1dmZlZTIwNnpxVnNPVmRTNTc0K0FHQXZjK2JNMFFjZmZLQm5uMzFXLy9qSFB5eTZKMG0yeFNsYll0eUlFU04wOU9oUkZSY1h5OVhWVlZKbG96d3RMYTNlUEdaa1pGakU0Zno4ZkdWa1pDZ3dNTEJCWmEydXRoaC93dzAzYU9qUW9UcDQ4S0JTVTFOMTMzMzNFYXNCTkt2ZzRHRDk1UzkvMGN5Wk0rMmRGVFN6VHRmSC9NU0pFL3IrKys5MTIyMjNXVjAvY2VKRW1Vd21pNm5UQmcwYUpFbUtqbzVXWW1LaXhmWjFyYk5tMkxCaE9uandvSGJ1M0tuazVHUXRYcnhZRlJVVkZ0dUVoNGZMWURBb0xDeE04Zkh4U2sxTjFhWk5tN1JyMTY1R3BSc1lHS2pDd2tLOTk5NTdtajU5dXNXNnNMQXc1ZVhsYWNHQ0JVcE1URlJxYXFyaTR1TDB5Q09QMUZ1VzZzZnAzcjI3Rml4WW9NaklTTVhIeCt2dmYvKzc1czJiSjFkWFY0V0doamJvZUpKdDUwcmkrZ0NBUFF3ZVBGalBQLys4dnZqaUM5MTMzMzNhdEdtVFVsSlNkT1RJRVczZXZGbXpaOCt1OXhpMnhMaUhIbnBJNTgrZlYzaDR1QTRjT0tDa3BDVE5uei9mcHJmZXBhV2xXclJva1E0ZE9xVDkrL2NyUER4YzNicDFVMWhZV0pQS1hsZU1uekZqaHY3NXozL3EzTGx6NWdGbUFiUU5WVk1jVnAvT3RpSHk4L01WRnhmWHpEbXpQUjBYRnhlYlhqYWgvZWwwYjh6Mzdkc25Cd2NIM1hycnJWYlhYMzMxMWJyMjJtdTFmLzkrelo4L1h3YURRVk9uVGxWYVdwcmk0K1BWdTNkdlRaczJ6Yng5WGV1c2VmbmxsN1Z5NVVxOTl0cHI2dFdybHg1KytHSGw1dWFhNTBTVnBHdXV1VVpidG14UmRIUzBvcU9qZGVIQ0JRMFpNa1JMbHk1dFZMckRoZzNUdGRkZXEyKy8vVlpUcDA2MVdPZmw1YVdZbUJpdFg3OWVxMWF0a3Nsa2txZW5wNEtDZ3Vvc2g3WHp0bVhMRm0zWXNFRkpTVWtxS1NsUnIxNjlOSDc4ZUMxWXNLQlJuMTNiY3E2a3VzOEYxd2NBV3M2VUtWTTBkT2hRYmQyNlZYdjM3bFZCUVlFY0hSMDFZTUFBbTJhTnNDWEcrZm41YWMyYU5ZcUppZEVMTDd5Z2Z2MzZhZjc4K2ZyaWl5L3FuVEp0OHVUSmNuVjExYnAxNjFSYVdxcWJicnBKYTlhc3NmbHJzTnJVRmVNREF3UDE2cXV2YXN5WU1YUTVBdHFZcUtnb0xWNjhXQk1tVEdqVTE1eVN0SDM3ZHUzWXNjTThpMUJMcVMyZE45OThzMFhUaGYyMDYrK3JmSHg4VEZMbDRHTUE2bGYxZERncks2dGQvL2FCem95NnIyM0x5Y25SM0xsekZSa1pXZXZYZWEyTjJBOTdhWXZ4eXRmWFZ3ODg4SUNXTFZ2V3FQMGpJeU8xWThlT0ZpOVRhNlhUMW5UbWVOWHAzcGdEQUFDMGxCMDdkc2pkM2QybVdVMEF0QTFWamZWUm8wWnA0OGFOeXMzTlZkKytmYlZreVJLTEIyeVhmdjVlOWZlbERlZTh2RHk5OXRwcit2ZS8veTJwY25yZ3A1NTZTcjE2OVdxMmRLdzlXTWpQejFkTVRJelMwOU5WWEZ5c0s2KzhVbmZkZFpmbXpadG5Ici9EMXJSaFB6VE1BUUFBbWlneE1WRzV1Ym42NElNUDlQenp6emRvam5jQTluZjgrSEdkUEhsU1lXRmhxcWlvVUd4c3JDSWlJcFNRa0dEdS9oSVZGYVdFaEFTbHBLUW9LaXJLWXYrQ2dnS0Zob2JLeGNWRkVSRVJLaTh2MTRZTkc3Umt5Ukp0MjdaTkRnNE96WkpPZGVmT25WTklTSWdjSFIwMWYvNThlWGg0Nk5OUFA5VmJiNzJsMDZkUGE5MjZkUTBxSSt5SFdnTUFBS0NKVnE5ZUxTY25KeTFkdXBSQjM0QjJxS2lvU0h2MzdqWFBNTkczYjEvTm56OWZSNDRjTWZmekhqTm1qSTRlUFdyKysxSWJOMjVVYVdtcHRtN2RhcDdaeWNQRFE0c1dMVkpHUm9aNTNJMm1wbFBkeG8wYmRmNzhlU1VrSkpqVEhUOSt2TnpjM0JRVkZhWFBQLzljTjk1NG84MXB3MzQ2M2Fqc0FBQUF6UzA5UFYySER4L1czTGx6N1owVkFJMHdkdXhZaTJrZlI0d1lJYW55amJRdDB0TFNaRFFhNWVibXByS3lNcFdWbGVtNjY2NlRKR1ZuWnpkYk90V2xwNmRyekpneDVrWjVsYW9CaFk4ZlA5NWlhYU41OGNZY0FBQUFRS2ZXbzBjUGkvODdPVGxKa3Y3NDR3K2I5aThzTEZSS1NvclY4U1dLaTR1YkxSMXI2WHA0ZU5SWVh0V3Z2U1hUUnZPaVlRNEFBQUFBVGVEaTRpSnZiMitGaElUVVdOZVNVeWU2dXJxcXNMQ3d4dktmZnZwSjBwOE5kTFI5Tk13QkFBQUF3QVpkdW5TUkpQMysrKy9xMXEyYmVmbW9VYU4wK3ZScGVYbDVtVWRDbHlTVHlTU0RvZUV6ZjlXV1RuVitmbjVLVFUzVmp6LythUEhtUENrcFNRYURvZDQrNm1nNzZHTU9BQUFBb01PckdsRHQ3Tm16NXI4YmF0Q2dRWktrNk9ob0pTWW1tcGVIaFlVcEx5OVBDeFlzVUdKaW9sSlRVeFVYRjZkSEhubWtXZE9wTGp3OFhGMjZkTkc4ZWZPMFo4OGVmZlRSUjRxS2lsSjBkTFJtejU2dElVT0dOQ3A5dEQ3ZW1BTUFBQURvOEJZdlhpeEpTa2xKVVVwS2lzVWM1TGFhT25XcTB0TFNGQjhmcjk2OWUydmF0R21TSkM4dkw4WEV4R2o5K3ZWYXRXcVZUQ2FUUEQwOUZSUVUxS2k4MXBaT2RRTUdETkRXclZzVkhSMnQ2T2hvL2ZycnJ4bzBhSkNXTFZ1bVdiTm1OU3B0MkVmRHY2dG9RM3g4ZkV5U0d2V2pBam9qWDE5ZlNWSldWbGE3L3UwRG5SbDFIeHFLMkE5N0lWNmhvVHB6dk9KVGRnQUFBQUFBN0lpR09RQUFBQUFBZGtUREhBQUFBQUFBTzZKaERnQUFBQUNBSGRFd0J3QUFBQURBam1pWUF3QUFBQUJnUnpUTUFRQUFBQUN3SXhybUFBQUFBQURZRVExekFBQUFBQURzaUlZNUFBQUFBQUIyMU40YjVnV1NWRnBhYXU5OEFHMWVTVWxKMVo4Rjlzd0hnQ2FqN29QTmlQMndNK0lWYk5iWjQxVjdiNWpuU05KWFgzMWw3M3dBYmQ0bHY1TnNlK1lEUUpOUjk4Rm14SDdZR2ZFS051dnM4YXFMdlRQUUZQMzY5WE9VTkQwbkowZERoZ3hSejU0OTFhMWJOM3RuQzJoVFNrcEs5TVVYWDJqdDJyWDY2YWVmWkRLWlZ2N3ZmLzg3WWU5OEFXZ2M2ajdZZ3RpUHRvQjRCVnNRcnlvWjdKMkJKbkx3OGZIWkoybWF2VE1DdEJQN3M3S3laa2d5MlRzakFCcU51ZzhOUmV5SHZSQ3YwRkNkTmw2MTZ6Zm1ra3huejU2TnYrcXFxODRZREFZM1NTNlNuTzJkS2FDTktaQjB6R1F5clR4eDRzUnlkY0pBQjNRdzFIMndCYkVmYlFIeENyWWdYZ0V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5UbS93SDNWNXl4a0x6RWJnQUFBQUJKUlU1RXJrSmdnZz09IiwKICAgIlR5cGUiIDogImZsb3ciCn0K"/>
    </extobj>
    <extobj name="ECB019B1-382A-4266-B25C-5B523AA43C14-4">
      <extobjdata type="ECB019B1-382A-4266-B25C-5B523AA43C14" data="ewogICAiRmlsZUlkIiA6ICI3MDU0MDA2OTcxOCIsCiAgICJHcm91cElkIiA6ICIxMjIyNTc2MzgiLAogICAiSW1hZ2UiIDogImlWQk9SdzBLR2dvQUFBQU5TVWhFVWdBQUErWUFBQUhNQ0FZQUFBQll5TEplQUFBQUNYQklXWE1BQUFzVEFBQUxFd0VBbXB3WUFBQWdBRWxFUVZSNG5PemRlMXlVWmY3LzhmZHdVRVJGRTgzTVBMUVlWcDVpWExSZE03VThvMlpMYWExb1ovT1FXcmtxa3BhYWVheGY5bDIxMXJRc3RUeUVhYnFWaU1sMmNnT0JOTk5TTWp3ZlVrQUZPYzdjdnorTVdVY0dHQkM4Z1Y3UHg0UEhZK2E2ci91K1B6Zkk0SHV1Njc1R0Fn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ExNGpGN0FKd1RYaTBiOS8rY2NNd2hrcTZYVko5c3dzQ3JxRXprdlphTEpZVjhmSHg3MGl5bTEwUUFBQUFjRG1DZWRYblliVmFOMHJxWjNZaFFBV3dLU0VoWWFBSTV3QUFBS2hBQ09aVlhQdjI3WjgwRE9QdEZpMWFLRHc4WElHQmdhcFpzNmJaWlFIWFRFWkdodmJ2MzY4NWMrWW9LU2xKaG1FOG1aaVl1TXpzdWdBQUFJQjhIbVlYZ1BMMSsvUjFoWWVIS3lnb2lGQ09QNXlhTldzcUtDaElreVpOa2lSWkxKYWhKcGNFQUFBQU9DR1lWMzIzUzFKZ1lLRFpkUUNtdXV4M29KV1pkUUFBQUFCWElwaFhmZlVsTVZLT1A3eGF0V3JsUDJUeFF3QUFBRlFvQkhNQUFBQUFBRXhFTUFjQUFBQUF3RVFFY3dBQUFBQUFURVF3QndBQUFBREFSQVJ6QUFBQUFBQk1SREFIQUFBQUFNQkVCSE1BQUFBQUFFeEVNQWNBQUFBQXdFUUVjd0FBQUFBQVRFUXdCd0FBQUFEQVJBUnpBQUFBQUFCTVJEQUhBQUFBQU1CRUJITUFBQUFBQUV4RU1BY0FBQUFBd0VRRWN3QUFBQUFBVEVRd0J3QUFBQURBUkFSekFBQUFBQUJNUkRBSEFBQUFBTUJFQkhNQUFBQUFBRXhFTU1jZjNtKy8vYWFMRnkrNjNQYkxMNzhvTnpmM0dsZDA5UzVldktqdnYvKyswT3NxaW1FWXlzbkpLZlE1QUFBQWdMTGxaWFlCcUhwZWV1a2wzWGJiYlhyb29ZZUs3WnVjbkt6UTBGQzNqaHNaR2FubXpadGZaWFVGdmZYV1cvcmxsMSswZlBueUF0c0dEUnBVNHZPMmI5Kyt5TzN4OGZFbHJMRGsxcTFicCtYTGwydkxsaTBsM3ZmUW9VTUtEUTExMUhubGN3QUFBQUJsaTJDT1VqRU1RNmRQbjNhNXJVNmRPbHF5WklrNmRlcWthdFdxdWV6VHNHRkRwK2RSVVZGRm5xOW56NTRscXUvczJiTUtDd3ZUNk5HajFhOWZ2eUw3ZnZQTk54b3dZRUNKam4vcTFDbjE3ZHUzUUh0K2VQMi8vL3MvTlc3YzJHbmJzV1BITkhiczJCS2R4eDNwNmVrNmMrYU1VOXZHalJ2VnNXTkhIVDkrdk5EOXl1Tk5Ea25hdkhtekZpOWVySlVyVjZwZXZYb2wzajhpSWtMSGpoM1RlKys5Vnc3VkFRQUFBQlVQd1J5bGtwNmU3aktZWG03Z3dJR0ZicnR5OU5YZjM3OU02c28zWThZTXRXdlhydGhRbnBpWXFOOSsrMDNObWpWVGNuS3lvNzFldlhyeTgvTXJkTC82OWVzck1qTFM4WHpQbmoyYVBYdTI0M25qeG8zVnZIbHo1ZVRreU52Yld4YUxwZlFYVTR6dDI3ZHIyclJwQmRvUEhUcWtyVnUzRnJwZmVZMkE5K3ZYVDE5Ly9iVm16SmloQlFzV2xHamYxTlJVZmZIRkY0cUlpQ2lYMmdBQUFJQ0tpR0NPVXFsZHU3WWoyTm50ZHIzNjZxdnEzYnUzMnJadDY5UXZOVFZWeTVjdjF4TlBQRkZrMEMxTGNYRngyckZqaHpadTNGaHMzMDJiTmttU1huenhSYWYyTVdQRzZORkhIeTEwUDA5UFQ2Y1I1NTkvL2xrTkdqUW8wTzh2Zi9sTHVVM0J6OWUvZjMvMTc5L2Y4WHpTcEVrNmUvYXNsaTVkNnRiK0gzMzBrZmJ0MjZlcFU2ZTYxVDg3TzF2VHAwL1hxRkdqZE5OTk43bnNNMjdjT04xMzMzMktpNHRUY0hDd1c4ZVZMdjA4cWxldlh1SVpFZ0FBQUVCbHh1SnZ1R29lSGg2cVhyMjZubi8rZVowNGNjSnAyN3g1OC9UdHQ5L0t5NnZvOTRCeWNuS0svQ3FKMWF0WDYrNjc3MWFqUm8ySzdIZisvSGxGUlVYcHVlZWVVM3g4dk9PcmJ0MjZUbE93TXpNelhlNi9ZY01HUjdBL2Z2eTRicnp4UnJkckhEdDJyTHAxNnlhYnplYlV2bUxGQ3JWdjMxNUhqaHh4dEtXbnAydisvUG5xM2J1M09uYnNxTDU5Kytxamp6NXllZHpmZnZ0TjI3ZHYxK0RCZzkydXBYYnQydHEwYVpOT25UcmxWdi90MjdkcjI3WnQ4dlgxTGJSUG8wYU4xTFZyVjYxZXZkcnRPZ3pEME1jZmY2eStmZnZLeDhmSDdmMEFBQUNBeW80UmMxeVYvTkE4ZlBod0hUbHlSSWNQSDNaTVMvL3NzOC8wM1hmZmFkbXlaZkx5OG5MMDlmTHlrb2VIODN0Q2YvbkxYOHFrbnR6Y1hIMzc3YmQ2NFlVWGl1Mzc0WWNmeXRQVDAybktmVXBLaXRMUzBuVHp6VGM3MnY3eGozL29qanZ1MEFzdnZPQVVSbjE4ZlBUNjY2K3JaOCtlK3VXWFg1ejJ1WnlyYWV4OSsvYlZOOTk4bzdpNE9OMTU1NTJPOXFpb0tGbXRWalZwMHNUUk5ubnlaTzNldlZzalJveFE0OGFOZGZqd1ljZjNNam82V3BNbVRTcHcvUER3Y0lXSGh4ZjdQWWlQajljOTk5eWorZlBuYSszYXRSb3paa3l4KzJ6YXRFbGR1blFwOXY3eExsMjY2SlZYWGxGdWJxNjh2YjJMUGU3T25UdDErUEJoelo4L3Y5aStBQUFBUUZWQ01NZFZ1VEpRYjkrK3ZVQ2ZCeDU0d09uNTRzV0wxYkZqUjBuU2pUZmVxQTgrK0tEWTBXWjNSNlNUa3BLVWs1T2pWcTFhRmRrdkxTMU5IMzc0b2NMQ3dsUzllblZIKzg2ZE8rWGo0Nk5iYjczVjBmYjg4OC9yalRmZTBOQ2hRL1hxcTY4NkFualBuajMxemp2dmFNMmFOZHE3ZDY4ZWYveHhwM1BraDJkWHdieHIxNjd5OWZWVmRIUzBJNWdmUFhwVWUvZnVMWEMvK002ZE85VzdkMjg5L1BEREJZN3oxNy8rMVhHdnU4MW0wNU5QUHFsKy9mcTV2ZEs5SkhsN2U2dC8vLzdhc0dHRFJvd1lVV1Rma3lkUEtqWTJWb3NXTFNyMnVLMWF0VkoyZHJZT0hqeW9saTFiRnRzL01qSlNiZHEwVVlzV0xkeXVIUUFBQUtnS0NPYTRhdSsvLzc2YU5tM3Fkdi84VWVlelo4OUt1clNRMnVYVDFmMzkvV1czMjVXYW11cG9xMSsvdmk1Y3VPRFlYcGo4NmRnMzNIQkRrVFVzWHJ4WVBqNCtHang0c1A3Kzk3K3JjK2ZPR2pWcWxLS2pvOVdoUXdlbkVkNkFnQUM5Ly83N2V2NzU1elZzMkRETm1ERkQzYnAxazRlSGg0WVBINjZaTTJmcXdvVUxhdGV1bmRNNThxZkFlM3A2RmppL2o0K1A3cm5uSHNYRXhDZ2lJa0llSGg2S2lvcVNyNit2dW5mdjd0VDNqanZ1ME5hdFczWExMYmZvdnZ2dVU4MmFOUjNiZkgxOUhmZXZmL0hGRjBwUFQxZFlXRmlCVmUrTDA2OWZQNzMvL3Z1S2lZblJMYmZjVW1pL05XdldxRm16Wm03ZE41NWZ3K25UcDRzTjVxbXBxWXFKaVhGcnBnTUFBQUJRMVJETVVXcUdZVWlTYXRXcXBkcTFhNWQ0LzhJVytJcVBqOWR2di8xVzZLcnZSYTBtbnBXVkpVbE9vK0N1ZUhwNmF2ejQ4Zkx6ODlPa1NaTTBkZXBVeGNYRjZlZWZmOWE4ZWZNSzlLOWJ0NjdlZXVzdHZmVFNTMDczUDk5Nzc3MTYrKzIzNWVmbjV6VDlYTG8wdWl4Sk5XclVjRmxEMzc1OXRYbnpac1hIeHlzNE9GaFJVVkhxMGFOSGdmNXo1ODdWb2tXTHRIRGhRaTFldkZnREJnelFxRkdqVkt0V0xhZCtQLzc0byt4MmU3R3I1VXNGdjRjQkFRRnEyYktsUHY3NFkwMmNPTkhsUGxsWldkcXdZWU5Hang3dDFpcnorVCtEN096c1l2dCs4c2tuTFBvR0FBQ0FQeXlDT1VvdGY1UzdzTThxZDhmbEs1WW5KeWNYbUlMOTFWZGZPVWJZWFcyL1VuNW96c3JLS25KeHNyRmp4em9DOEovLy9HZXRXclZLRHozMGtKbzJiYXE3Nzc3YjVUN1ZxbFZ6K2tpMGZIYTdYZW5wNlRwMzdwenExS21qME5CUStmbjVLU1ltUnJWcjExWllXSmlXTEZtaSt2WHJPMDFURHc0T1ZvTUdEUlFkSGEzNjlldnJ3SUVETHU4TDkvUHowK1RKay9YTU04OW80OGFOV3JSb2taS1RrN1Y0OFdLbmZtRmhZVTZyczE4cFBqNWU4K2JOVSsvZXZWMXVEd2tKVVVKQ1FvRUY2Zkx0Mzc5ZmZuNStibi9tZTBaR2hpUVYrWE9RL3Jmb1cwaElTTEZ2cUFBQUFBQlZFYXV5bzlUUzB0SWtxVlNqNWVVbC96NzBZOGVPRmRudnlsSHAyTmhZblQxN1ZzODk5MXlCaGVtSzhzVVhYOGpiMjFzOWV2VFF1KysrSzBtS2lJaFF2WHIxdEdYTEZ0MTc3NzA2ZGVxVTh2THlWS3RXTGZYdjMxOXIxcXhSWm1hbVBEdzgxTHQzYjIzZnZsMWJ0MjVWMDZaTmRjY2RkeFE0Ui83TWhQeVEzNnRYTHlVa0pCVG81K0hob1RmZmZGT25UNTlXOCtiTm5iNzI3ZHVuVjE5OVZVODk5WlNtVDUvdThscUdEQm1pMTE1N3plWFVlMGxxMjdhdFB2NzRZN2ZmaU1uL0dUUnUzTGpJZm5GeGNUcHk1RWlKN29zSEFBQUFxaEtDT1VvdE9UbFp0V3ZYTGpDbDJrd0JBUUh5OWZYVjd0MjczZDRuSVNGQk0yYk0wS0JCZzlTcFV5ZTM5N3Q0OGFMZWVPTU5QZnJvby9yYjMvNm1OV3ZXNkxmZmZwTWt4Y1RFYVBmdTNSbzJiSmpUUG9aaDZOVlhYOVcrZmZza1hack9mdmJzV1czWXNNRnBKRG8wTkZRYk5teVFkQ2t3cjE2OVdsOSsrYVhXclZ1bkw3LzhVdTNidDNkWmo2ZW5wMGFQSHEwaFE0Wm82OWF0c3R2dFdycDBxV2JNbUtHWFhucEpUejc1cE52WDUwcEozclRZdlh1MzZ0U3BVK3o2QTVHUmtXcmJ0cTBDQWdLdXFqWUFBQUNnc21JcU8wb3RKaVpHYmR1MnZhcGpaR1ZsNmVMRmk0N0hWN0xiN1k2cDFZVk5zYjZjcDZlbnVuVHBvbTNidHJrMUFydDkrM1pOblRwVkhUdDIxRC8rOFk4UzFUNW56aHpWcVZOSFBYcjBrTVZpVVdCZ29QYnUzU3QvZjMrOStPS0xHajE2dEpvMWErYTB6N2x6NTJTMzI5V2dRUU5KVW1CZ29GcTBhS0dEQnc4cUpDVEUwYy9iMjl0eEgzZVRKazIwWk1rU1hiaHdRZjcrL3VyVnE1ZEdqUnBWb0o1R2pScHAxcXhaR2pGaWhKWXZYNjRwVTZab3pwdzV1bkRoZ2hZdFd1Unl3YmFNakF5ZE8zZk9xZTMwNmRPU0xxMkU3K3I1NVlwYUtUODZPbHJkdW5VcjhuNzBsSlFVeGNURWFPclVxWVgyQVFBQUFLbzZnamxLNWVUSms5cThlZk5WQjZvaFE0WVV1YjFMbHk2bE91YXdZY04wNE1DQlFsY1l2M2p4b2hZdVhLaTFhOWNxSkNSRUw3endRcUZUdUYySmpvNVdWRlNVM252dlBVZncvTmUvL3FVdFc3Wm84dVRKR2pSb2tNTEN3aVJkdWtmOHE2KytrblRwelF3Zkh4ODFhdFRJY2F3MWE5WVVPUDdxMWFzZGorZk9uZXQyWFpMVXRHbFR2ZmppaXhvK2ZMamVmdnR0YmRxMFNTKysrS0llZSt3eERSbzB5S252eG8wYjlkcHJyN2s4enBYM3E3dTZmNzJ3aGZoKyt1a25KU1ltdXZ5TTljdDk4c2tucWxHamhucjA2RkZrUHdBQUFBQ290S3hXcTJHMVdvMnk5c3N2dnhnalJvd3c3SFo3cVk5aHRWcU4vZnYzRzluWjJVWjJkcmF4Zi85K1I2MG5UNTQwckZhcmNlSENCU012TDgvSXk4c3prcEtTM0w2VzZkT25HOE9IRHkrMHZyUzBOR1B3NE1IR3hvMGJpNjN4MTE5L0xkQ2VtWmxwYk5teXhhbHQ4K2JOUnNlT0hZM1ZxMWM3dFgvd3dRZEdwMDZkREt2VmF0eDExMTNHeXBVcjNicUdzbkwwNkZIanhSZGZOQllzV0ZCZ204MW1jM3ovUy9QbGlzMW1NeDUvL0hGajl1elpSZFpsdDl1TkFRTUdHUFBtelN1VDYzUkgvdStEMmIrWEFBQUFBUDVBeWl1WUc4YWxBSFkxRGg4K2JPVG01anFlNStibUdvY1BIM1ljKy9EaHcwN0Irdkx0eGNuSXlEQkdqQmhoZlBiWlo0WDJjZWROaFY5Ly9kWEl5Y2x4NjV4MnU5MUlUazUycTI5VnRtblRKbVBreUpGR1ptWm1rZjFTVWxLTXQ5NTZ5emg2OU9nMXFveGdEZ0FBZ0lxcCtBOGpScVdXSDBLSyt1eHY0SThpZjlHOGhJUUVYdnNBQUFCUVliQXFPd0FBQUFBQUppS1lBd0FBQUFCZ0lvSTV5bFIyZHJhKy8vNzdRcmYvOE1NUHlzbkp1WVlWWFZzVjhmb05vK1MzVkZmRTZ3QUFBQUNxS29JNXl0U0pFeWYweEJOUE9MVWxKeWNyTnpkWGt2VG9vNCs2L0R4czZkTG5aQmYyNVNwYzl1dlhUMGVQSGkyejJwT1RrOVcrZmZzU2ZTVW5KenNkNDJxdXY3eTg4Y1liZXZ6eHgwdTBUMFc4RGdBQUFLQ3FJcGlqM0QzMTFGUGFzbVZMc2YzNjkrOWY2RmQrSUx6cnJydDA2TkFoU1pmQ1kxNWVubHMxbkQxN1ZuMzY5Tkhtelp1TDdSc1RFK1AwOWY3Nzc3dHNkNWU3MTE5ZXZ2bm1tMEkvejcwa1Nuc2RtemR2VnQrK2ZaV1NrbkxWTlFBQUFBQlZFY0VjNWVLZi8veW5KQ2twS1VubnpwM1RYWGZkNWRaK2taR1JpbytQZDN4dDJyVEphWHRtWm1hcHBtYlBtREZEN2RxMVU3OSsvWXJ0Vzd0MmJhZXZtalZydW13dlNtbXZ2NndkT25SSUJ3OGVWTStlUFV1MWYxbGNSNzkrL2RTMmJWdk5tREdqVkRVQUFBQUFWWjJYMlFXZzZwZzllN1p1dnZsbVNkS09IVHZVcmwwNzdkdTNUemFiVGZmZWU2K2pYMmhvcU5OK2ZmcjAwY3laTTh1dHJyaTRPTzNZc1VNYk4yNTBxMy8rUjJxNTI1NnZJbHovbFZQck4yN2NxRnExYXVtNjY2NHJzTzFLVFpvMGthZW5aN2xjeDdoeDQzVGZmZmNwTGk1T3djSEJKYjh3QUFBQW9Bb2ptS1BNZlBmZGQycmR1clVrNmZISEgxZDBkTFFTRWhJMFk4WU0zWG5ublpLa25qMTdhdG15WldyU3BJbGp2K3JWcXpzZVh4bjJ5c0xxMWF0MTk5MTNxMUdqUm03MXYzS2ErdUhEaHpWczJMQUM3VjI3ZG5WNmZqWFhQM2JzV1Azd3d3K0tqbzZXcDZlblk5dUtGU3UwWU1FQ2JkaXd3YkZQZW5xNjNuenpUVzNidGsycHFhbnk5L2ZYNDQ4L3JnY2VlS0RRNzkrRER6NVk3SFYvK3VtbmF0aXdZWm44SEsvVXFGRWpkZTNhVmF0WHJ5YVlBd0FBQUZjZ21LTk1wS2VuNjlpeFkvclRuLzRrU2Jybm5udVVsNWVudUxnNDllN2QyeWxzMXExYlYvNysvaTZQOCthYmIrcW1tMjV5UEQ5OStuU0JSY2hLSWpjM1Y5OSsrNjFlZU9FRnQvZTVjcHI2NVZQWkMzTzExOSszYjE5OTg4MDNpb3VMYzRSZlNZcUtpcExWYW5VS3dKTW5UOWJ1M2JzMVlzUUlOVzdjV0ljUEgzYXNrQjRmSCsvb3QyZlBIajN5eUNQNjhNTVBGUmdZNkhTKytmUG42OENCQTFxeVpFbVpYa2RSdW5UcG9sZGVlVVc1dWJueTl2WjJlejhBQUFDZ3FpT1lvMHpzM3IxYnpabzFjNFJZRHc4UEhUMTZWRU9HREhFS2MwV1pOV3VXYnIvOWRqMzQ0SU5hdG15WmJyenhSbDEzM1hXYU5XdVd2THhLOTA4MUtTbEpPVGs1YXRXcWxkdjdsR1lxKzlWZWY5ZXVYZVhyNjZ2bzZHaEhNRDk2OUtqMjd0MnJhZE9tT2ZYZHVYT25ldmZ1clljZmZyaklZNjVmdjE2MzMzNTdnVkF1U2Q5Ly83MDZkZXBVNXRkUmxGYXRXaWs3TzFzSER4NVV5NVl0citwWUFBQUFRRlZDTUVlWmFOV3FsYVpPbmVyVTl1U1RUOHBtczdtMS83bHo1OVNtVFJ1ZFBYdFdwMCtmMXBrelp4emIyclJwSTd2ZExnK1BrcTlWZU9yVUtVblNEVGZjVUd6ZmV2WHE2ZGxubjlYQWdRTWRiVGFiVFZ1MmJGR0hEaDFVdjM1OXAvNGJObXhRdlhyMUpGMzk5ZnY0K09pZWUrNVJURXlNSWlJaTVPSGhvYWlvS1BuNitxcDc5KzVPZmUrNDR3NXQzYnBWdDl4eWkrNjc3ejVIaUw3Y2hRc1hGQlVWcFFrVEpoVFlkdWpRSWYzMDAwK0tpSWdvc08xcXI2TW9EUnMybEhScEZnVEJIQUFBQVBnZmdqbktSSjA2ZGRTdVhic0NDNHgxNk5DaFFOOHI3NE9PaVluUm9rV0xGQmtaNldoNzdMSEhuUHFzWDc5ZXpabzFLM0ZkV1ZsWmtvcSsvem1mbjUrZmhnNGQ2dFIyN05neHpaczNUeXRYcml3d2xmM3l2bGQ3L2JWcjExYmZ2bjIxZWZObXhjZkhLemc0V0ZGUlVlclJvNGRxMUtqaDFIL3UzTGxhdEdpUkZpNWNxTVdMRjJ2QWdBRWFOV3FVYXRXcTVlaXpmdjE2MWFoUlEzMzY5Q2x3L2c4KytFQUJBUUV1WnhHVXhYVVVKdjlua0oyZFhXZ2ZBQUFBNEkrSVlJNXlGUlVWNWZUYzFhSmh0V3JWVWtSRWhDSWlJdlRMTDc4b0xDeE1PM2Jza0NUWjdYWUZCd2VYK3A1a0h4OGZTWmNDdXErdmI2SDlqaHc1NGpSU2ZxV3dzRENYN1FFQkFWcTdkbTJoKzdsNy9aSVVIQnlzQmcwYUtEbzZXdlhyMTllQkF3Y1VIaDVlNEpoK2ZuNmFQSG15bm5ubUdXM2N1RkdMRmkxU2NuS3lGaTllN0hROTU4K2YxNHdaTXpSczJEREhkUFlmZi94UjY5ZXYxL3o1OHd1dCtXcXZvekFaR1JtU1ZPVFBBUUFBQVBnaklwaWpYTGxhSEt5b1JjTU9IRGlncGsyYk9wN25qM2puQit5U3V2SEdHeVZkR3ZtKzVaWmJDdTNYdUhIakF1RlRrdDU2NnkxOTk5MTNldmZkZHd0c1c3VnFsZmJzMlZQaytVdHkvUjRlSHVyZHU3YysvZlJUK2Z2N3EyblRwcnJqampzSzlETU1ReGFMUmJWcjExWllXSmlTa3BMMCtlZWZPL1daTW1XS0hucm9JYjMzM25zS0N3dFR4NDRkZGYvOTkydmV2SG02NTU1N0Nxd29YNXlTL2h4ZE9YYnNtS1JMMzJzQUFBQUEvMVB5bTNhQmNoUVZGZVUwYmZyOCtmT1MvcmN5ZW54OHZKbzNiKzcyOFFJQ0F1VHI2NnZkdTNjWDJjL0R3MFArL3Y1T1grZlBuOWRubjMybWZ2MzZGZGptNysrdjdPeHN4ejNtWmFWdjM3NDZlL2FzTm16WW9BRURCamphUTBORHRXSERCa25Ta0NGRHRIcjFhbjM1NVpkYXQyNmR2dnp5UzVjTDA3Vm8wVUl2di95eVB2NzRZMTI0Y0VFVEprelFtVE5uMUtOSGp6S3QyVjI3ZCs5V25UcDFuTjU0QVFBQUFNQ0lPU3FRK1BoNGZmWFZWMXF6Wm8yajdlVEprL0x4OFhIckhuRlhQRDA5MWFWTEYyM2J0cTFFbjVIKzdiZmY2cVdYWHRMTk45K3NSeDk5MUdXZkkwZU82T2FiYnk1VlhZVUpEQXhVaXhZdGRQRGdRWVdFaERqYXZiMjlaYkZZSkVsTm1qVFJraVZMZE9IQ0JmbjcrNnRYcjE0YU5XcVV5K1B0M3IxYksxYXMwSjQ5ZXpSdzRFRFo3WFpObmp4Wjc3MzNub1lQSDY3T25UdVhhZjFGaVk2T1ZyZHUzUnpYQVFBQUFPQVNnam5LVFo4K2ZYVDY5T2tDN2E0Q2NtUmtwTUxEdy9YQUF3L28vUG56U2t4TWxLK3ZyMWFzV09GWXBDd25KMGZKeWNtcVU2ZU9EaHc0SU1tOVJkMkdEQm1pWWNPRzZjQ0JBMFZPWjgvSnlkSFhYMyt0ZGV2V0tUWTJWdDI2ZGRPMGFkTlVyVm8xU1pmQ3VwK2ZuMnJVcUtGZmYvMVZzYkd4UlliOWtsei81WjgvZnZrYkUvbFdyMTd0ZUR4Mzd0eEN6Mm16MmJSbnp4NTkrKzIzaW82T1ZuSnlzdTY4ODA2OTg4NDdhdHUyclNUcGtVY2UwZUxGaS9Yc3M4K3FkZXZXR2oxNnRNdkYzYTcyT2k3MzAwOC9LVEV4VVpNbVRTcjBQQUFBQU1BZkZjRWM1ZWFERHo2UTNXNHZ0cC9kYnRmVFR6K3RQLzNwVDNydXVlZTBhdFVxTFZteVJMbTV1V3JhdEtsbXo1N3Q2RHRreUJESE1kdTFhK2ZXeDZEZGR0dHQ2dCsvdjE1OTlWVzk5ZFpiTGtkczkrL2ZyOGNlZTB3NU9UbnEyTEdqRmk5ZXJJNGRPenIxV2J4NHNmYnQyeWRKOHZMeTBuMzMzYWU3Nzc3N3FxKy9yTmhzTmozNDRJTTZkT2lRR2pkdXJCNDllcWgvLy80RnB2NDNiOTVjOCtiTjA2NWR1L1RhYTY4cElpSkM2OWV2bDUrZm44dmpYdTExMk8xMnpaOC9YNkdob1FvSUNDajFjUUFBQUFDZ1VySmFyWWJWYWpXdWxlenNiT09ubjM0cThYNUpTVWxHZG5aMnNmMlNrNU9OcEtRa0l6azUyYkRaYkc0ZlB5TWp3eGd4WW9UeDJXZWZGZG9uTmpiV09IdjJiSkhIc2Rsc1JrNU9UcUhuTHUzMWw1VjkrL1laU1VsSmJ2ZTMyKzNHaVJNbkNyU1g1WFZzMnJUSkdEbHlwSkdabVZrbXg3c2ErYjhQWnY5ZUFnQUFBSmZqWnM4cUxqK0VGRGJGR1BnanlWOGtMeUVoZ2RjK0FBQUFWQmlzeWc0QUFBQUFnSWtJNWdBQUFBQUFtSWhnRGdBQUFBQ0FpUWptQUFBQUFBQ1lpR0FPQUFBQUFJQ0pDT1lBQUFBQUFKaUlZQTRBQUFBQWdJa0k1Z0FBQUFBQW1JaGdEZ0FBQUFDQWlRam1BQUFBQUFDWWlHQU9BQUFBQUlDSkNPWUFBQUFBQUppSVlBNEFBQUFBZ0lrSTVnQUFBQUFBbUloZ0RnQUFBQUNBaVFqbUFBQUFBQUNZaUdBT0FBQUFBSUNKQ09ZQUFBQUFBSmlJWUY3MW5aR2tqSXdNcytzQVRKV2VucDcvOEl5WmRRQUFBQUJYSXBoWGZYc2xhZi8rL1diWEFaanFzdCtCSDgyc0F3QUFBTGlTcDlrRm9IemRlT09OWHBJRzdOMjdWd0VCQWFwZHU3YXFWYXRtZGxuQU5aT2VucTQ5ZS9abzd0eTVTa2xKa1dFWU0wK2VQSmxvZGwwQUFBQkFQb3ZaQmFEY2VWaXQxbzJTK3BsZENGQUJiRXBJU0xoUGttRjJJUUFBQUVBK1JzeXJQdVBFaVJOcmJyamhoaU1XaTZXT3BGcVNmTTB1Q3JpR3praUtNd3hqWm1KaVlyZ0k1UUFBQUFEd3gyTzFXZzJyMVVvZ0JBQUFBRkFBaTc4QkFBQUFBR0FpZ2prQUFBQUFBQ1lpbUFNQUFBQUFZQ0tDT1FBQUFBQUFKaUtZQXdBQUFBQmdJb0k1QUFBQUFBQW1JcGdEQUFBQUFHQWlnamtBQUFBQUFDWWltQU1BQUFBQVlDS0NPUUFBQUFBQUppS1lBd0FBQUFCZ0lvSTVBQUFBQUFBbUlwZ0RBQUFBQUdBaWdqa0FBQUFBQUNZaW1BTUFBQUFBWUNLQ09RQUFBQUFBSmlLWUF3QUFBQUJnSW9JNUFBQUFBQUFtSXBnREFBQUFBR0FpZ2prQUFBQUFBQ1lpbUFNQUFBQUFZQ0tDT1FBQUFBQUFKaUtZQXdBQUFBQmdJb0k1QUFBQUFBQW1JcGdEQUFBQUFHQWlnamtBQUFBQUFDWWltQU1BQUFBQVlDS0NPUUFBQUFBQUppS1lBd0FBQUFCZ0lvSTVBQUFBQUFBbUlwZ0RBQUFBQUdBaWdqa0FBQUFBQUNZaW1BTUFBQUFBWUNLQ09RQUFBQUFBSmlLWUF3QUFBQUJnSW9JNUFBQUFBQUFtOGpLN0FBQ294RHphdDIvL3VHRVlReVhkTHFtKzJRV2h3amtqYWEvRllsa1JIeC8vamlTNzJRVUJBSUNLaHhGekFDZ2RENnZWdXRFd2pMY2wzUzFDT1Z5ckwrbHV3ekRldGxxdEc4VGZYUUFBNEFJajVnQlFDcitQbFBkcjBhS0Z3c1BERlJnWXFKbzFhNXBkRmlxWWpJd003ZCsvWDNQbXpGRlNVbEwvb0tDZ3h4SVRFNWVaWFJjQUFLaFllT2NlQUVyaDkrbnJDZzhQVjFCUUVLRWNMdFdzV1ZOQlFVR2FOR21TSk1saXNRdzF1U1FBQUZBQkVjd0JvSFJ1bDZUQXdFQ3o2MEFsY05tL2sxWm0xZ0VBQUNvbWdqa0FsRTU5U1l5VXd5MjFhdFhLZjhoYUJBQUFvQUNDT1FBQUFBQUFKaUtZQXdBQUFBQmdJb0k1QUFBQUFBQW1JcGdEQUFBQUFHQWlnamtBQUFBQUFDWWltQU1BQUFBQVlDS0NPUUFBQUFBQUppS1lBd0FBQUFCZ0lvSTVBQUFBQUFBbUlwZ0RBQUFBQUdBaWdqa0FBQUFBQUNZaW1BTUFBQUFBWUNLQ09RQUFBQUFBSmlLWUF3QUFBQUJnSW9JNUFBQUFBQUFtSXBnREFBQUFBR0FpZ2prQUFBQUFBQ1lpbUFOQUpaYVJrYUgvL09jL2hXNC9mLzY4bGk5ZlhxSmpYcng0VVQvLy9IT0o5a2xMU3l0Ui82SXNYYnEweE9jSEFBQ296QWptQUZDSjdkbXpSeE1uVHRTUkkwZGNiazlKU2RFLy8vblBFaDF6MWFwVkdqRmloRkpUVTkzcXYzZnZYdlhxMWF0QW1ENTkrclNDZzRPVm1abnBhTXZPenRieDQ4ZUxQTjYvL3ZVdkhUaHdvRVExQXdBQVZHWUVjNkNNQlFVRk5iTmFyY2JsWC9uYnJtd1BDZ3BxWm1hdHFQdzZkdXlvd01CQWZmREJCMlYyektGRGg4clgxMWV4c2JIRjlzM056ZFhMTDcrc2h4NTZTSUdCZ1ZxL2ZyMVNVbElrU1laaHlHNjN5ekFNNWVUa2FOMjZkUm93WUlDbVRwMWE1REh0ZHJ1OHZMeEtWWHRFUklRZWVlU1JVdTBMQUFCZ2x0TDl6d2RBb1JJVEV3OEZCUVhGV2l5V0RrWDFNd3dqTmpFeDhkQzFxZ3RWejltelp4MmVLMk1BQUNBQVNVUkJWQ1ZKNDhhTlU2TkdqWFQyN0ZuVnExZFBGb3ZGcmYzYnQyOWY1UGFJaUFoRlJFUzQzQllmSHk5SldyQmdnV3JVcUtFeFk4YklZckhvNjYrL1ZsUlVsQll2WHV6b3UyVEpFbTNldkZuVnFsWFRzR0hERkJvYVd1ZzU4L0x5SkVuZTN0NXVYY1BsVWxOVDljVVhYeFJhTXdBQVFFVkZNQWZLZ2NWaWlaUlVaREMzV0N3ZlhhTnlVRVgxN05telFOdTJiZHRVdDI1ZHQvYVBqSXgwZW02ejJlVHA2Vm1nMzhXTEYrWHI2MXVnZmVIQ2hWcS9mcjBpSWlLMGJkczJuVHQzVHRkZmY3M1dyVnVuNWN1WEt5UWtSSkswYTljdVRaZ3dRZDI3ZDVlbnA2ZG16cHlwSVVPR3lNL1B6K1UxU05MRWlSTUxyWHZNbURGNjlORkhDN1J2MnJSSjFhdFhML1NZQUFBQUZSWEJIQ2dIRm9zbDBqQ011VVgxOGZUMGpDeHFPMUNjSFR0Mk9CNVBuejVkUC8vOHMvejgvSlNjbk94b1AzYnNtQ1E1dFhsNGVLaHAwNlpxM3J5NW8rM1VxVk1hT1hLa25uMzJXZDE5OTkyTzlxMWJ0K3IvL2IvL3Avbno1NnQxNjlaTzU4L016RlQxNnRYMTdydnZ5dC9mWC9YcTFWUGR1blhWcTFjdkxWbXlSTGZmZnJza2FkR2lSVTdCL3ZQUFAxZVBIajNVckZtekFtOE9wS2FtNnNrbm45VDA2ZE1MbkUrU2hnMGJwdXJWcXhkb053eERIMy84c2ZyMjdTc2ZINThpdm1zQUFBQVZEOEVjS0FmeDhmRy9XSzNXWFpMYXVkcHVzVmkrajR1TE8zaU55MElWVTYxYU5VbVhwcFZ2MmJKRmI3enhoanc4UEZ4T0ZiKzhyVmF0V2s0cnVSODdka3dqUjQ1VW8wYU5GQndjN0xUZnZmZmVxOTI3ZCt1cHA1N1NDeSs4b0g3OStqbTJUWmd3UWFOSGp5NXdMcHZOcHVEZ1lFY3cvLzc3N3gyUGQrM2FwY3pNVERWdjNsd2VIaDVPYnc1SWx3SzJKTFZvMGFMQXR2eGp1d3JtTzNmdTFPSERoelYvL3Z3QzJ3QUFBQ282Z2psUVRuNGZOWGNaek8xMk82UGxLQk9wcWFtYU9uV3FRa0pDMUtsVEowbi91LzlidWpSU0hob2E2dFIydVI5KytFSFBQLys4YnJubEZvV0doaGFZeXA2YW1xckdqUnRyeElnUm1qNTl1bzRjT2FLUkkwYzZ0bmZ1M0ZrK1BqNU85N1ZuWm1ZcU1qSlNmbjUrQ2dzTDA0UUpFNVNWbFNWSjh2WDExWkFoUTlTd1lVT1g5Wnc4ZVZLUzFLQkJBNWZiYzNKeVhBYnp5TWhJdFduVFJpMWF0SEM1SHdBQVFFVkdNQWZLaWQxdWo3UllMRE5jYmZ2OUhuVGdxbVJsWmVuWlo1L1ZxVk9uMUtWTEYwVkZSWlhvL3VwUFB2bEVzMmJOVWtoSWlNYVBINi83Nzc5Zlo4K2UxYUJCZ3h4OVB2amdBMzMrK2VmYXVIR2pyci8rZXIzMDBrdXFXN2V1SG43NFlVZWZWYXRXT1kxdTV5OHFsNW1acWFDZ0lEMzc3TE5Pd1QxL2dUZFhEaHc0b0ZxMWFzbmYzNy9BdHJ5OFBObnQ5Z0xCUERVMVZURXhNWHJoaFJmY3ZuWUFBSUNLaEdBT2xKUEV4TVM5VnF2MUowbTNYckZwWDBKQ3dqNHpha0xWY2ZIaVJUM3p6RE02ZCs2YzQvbWNPWE9Vbkp5czRjT0h1M1dNZ0lBQWpSMDdWbi8vKzk4bFNVODg4WVRlZlBOTmRlL2VYZlhxMWRQSmt5ZjE0WWNmYXRLa1NmTHk4bEtmUG4xMDNYWFhxVjA3NTRrZ1E0Y09sWWRId1UvZlBIUG1qTWFQSDYvWTJGaDVlbm9xSXlORHExYXQwcnAxNjdSeTVVcVhvK2IvL2U5LzFhWk5HNWYxWm1kblM1SnExS2poMVA3Sko1K3c2QnNBQUtqVStCeHpvSHdWR0JsbnRCeGx3Y1BEUTlXclY5Yzc3N3dqU1dyZHVyVmVmdmxsSFR4NFVCa1pHVzRkbzFXclZvNVFMa2tQUFBDQWJycnBKazJaTWtVNU9UbDY4Y1VYZGR0dHQ2bC8vLzZPUG5mZWVXZUJZTHhpeFFyOTV6Ly9jWHhkNmVUSmsxcTRjS0ZDUWtJVUV4T2orZlBudXd6bHljbkppb3VMVTdkdTNWeldtNW1aS2NrNW1PY3YraFlTRXVKeWlqc0FBRUJsd0lnNVVJNDhQRHdpN1hhNzAveGFtODFHTU1kVjgvSHgwWnR2dnVuVTFxMWJ0MEpEclRzOFBEdzBhOVlzUGZMSUl4bzRjS0J5YzNPMVlzVUtsNlBoSlRGdzRFRGRkTk5OR2o5K3ZFSkNRbHdlejI2M2E5YXNXYXBYcjU3alk5YXVsUCtHdytVcnZNZkZ4ZW5Ja1NORmZqWTZBQUJBUlVjd0I4clJ6cDA3djIvZnZ2MnZobUhjL0h2VHdlKy8vMzZYcVVVQlJjak16RlNEQmcyVWxKU2tsaTFidWpYNlh0aFU5bnpUcGsxVG56NTlISDFtekppaHdZTUhxMlhMbHBJdWhmTHAwNmNySVNGQnI3LytlcUVmZDVhV2xpYnAwcXJ5K1NJakk5VzJiVnNGQkFTNGZZMEFBQUFWRFZQWmdmSmxHSVp4K1FoNXBDVERyR0x3UHkxYXRLZ2VIQng4ZzlsMVZBU0dZU2crUGw0VEprelEzLy8rZHpWczJGQXJWcXhRdzRZTjlkQkREeWs4UEZ3N2QrNlUzVzUzdVg5eFU5bDc5Kzd0Rk54alltSjA2dFFwU1ZKS1NvcWVlZVlaL2Z2Zi85YkVpUlBWdVhQblFtdmN2SG16cWxXcnB1dXZ2OTZ4YjB4TURLUGxBQUNnMG1QRUhDaC9rWkwrSVhGL2VVVnkzWFhYWFdlejJZNWJyZFl2RGNPSXROdnQ2M2Z0Mm5YTTdMcXVWdjZLNk1XMVIwZEhhLy8rL2ZyNjY2KzFmZnQyblRoeFFoMDdkdFRpeFl2Vm9VTUhTZExycjcrdXVMZzRMVjI2VkU4Ly9iVHExcTJyUC8vNXp3b0tDdExnd1lNTHJMUnVHSVpTVWxJa1hib1AzTnZiVzlLbHp6SFBYN1g5MTE5LzFibHo1OVNzV1ROdDM3NWRNMmZPVkhaMnRtYlBucTBlUFhvNGptZXoyZFM5ZTNmNSt2cXFSbzBhdW5EaGdzNmNPYU93c0RESDU3ZC84c2tucWxHamh0TitBQUFBbFJIQkhDaG5DUWtKc1ZhcjlaakZZakhpNCtQanpLNEhUaXlTdWxnc2xpNmVucDcvWjdWYS8ydXhXQ0p6YzNNamQrL2UvYXZaeFpWR1pLUjc3LzNVcVZOSHExYXQwdkhqeHhVU0VxS1FrQkExYmRxMFFML2c0R0FGQndmcjhPSEQrdXl6ei9UVlYxL3AxbHR2ZFFybGtuVDA2RkdOR1ROR1hsNWVHang0c0dOeHQ5RFFVSTBiTjg2eG9ycVBqNC8rOXJlL3FWbXpaa3BMUzFOQVFJQ21USmxTNE55ZW5wNGFQbnk0VWxKU2xKZVhKMDlQVDdWdTNWcGR1M2FWeEtKdkFBQ2dhckVVM3dYQTFXcmZ2djMvMmUxMkl6RXhjWnpadGVDUzRPRGdHMncyMjRraXVpUktpclJZTEpIeDhmRS9YYm5SYXJVYWtoUWZIMTllSlpZN204MG1UMDlQczhzb2xkVFVWSzFkdTFiOSt2VlQ0OGFOelM3SExmbXpGaElTRXZqYkN3QUFuREJpRGx3RGRydjlJNHZGd3IzbGxVdVFwQ0RETUdaYXJkYTl2NjhWRUptWW1MaGJWV1NkZ01vYXlpWHB1dXV1MDlOUFAyMTJHUUFBQUdXQ2QrMVJMb0tDZ3I2eldDd2R6SzRES0FlLzZOSzZBUk9seWoxaWptdXJzUHYvVWFieURNUG9rNWlZR0cxMklRQUFsQVNyc3FOY0VNcFJoUm5NZmdBcUxDOUowOHd1QWdDQWttSXFPOG9WOTFLaW9uTGpIbk1IaThYeW85MXVqN1JZTEpFSkNRay9TREtzVnV1a2NpNnhRc2pLeXRLMmJkdlV2WHQzVmE5ZVhjbkp5WXFOamRXZ1FZUGMyajh0TFUxMTY5WXRrMXFXTGwycXpwMDdPejcvdkxMaWRiRjhXSzNXYVpKZXNsZ3NqSllEQUNvZFJzd0J3TFVFU1M5NGVIamNHaDhmM3pveE1mR2xoSVNFS25OL3VidSsvZlpielp3NVV6YWJUWkswYWRNbWZmNzU1Mjd0dTNmdlh2WHExVXMvLy95elUvdnAwNmNWSEJ5c3pNeE1SMXQyZHJhT0h6OWU1UEgrOWE5LzZjQ0JBeVc4QWdBQWdJcVBFWE1BK0o4ZHYzOWMydnJLK25GcGtuVHExQ24xN2R1M3hQdXRXTEZDdDk5K3UxTmJURXlNT25YcUpGOWZYeG1Hb2ExYnR5b3NMS3pZWStYbTV1cmxsMS9XUXc4OXBNREFRSzFmdjE1ZHUzWlZ2WHIxWkJpRzdIYTdETU5RVGs2T05tN2NxS1ZMbCtxbW0yN1NzbVhMQ2oybTNXNlhseGQvdGdBQVFOWEQvM0FBL0pIWkpYMGw2U09iemZieHJsMjdqcGxkVUZtb1g3Kyt5ODh6UDNic21NYU9IYXZaczJjck1EQ3d3UFliYjd6UjZmbkZpeGYxeFJkZmFPYk1tWktrNzc3N1RzZU9IZFBjdVhNMWQrNWNsK2R1MXF5WjFxOWZyd1VMRnFoR2pSb2FNMmFNTEJhTHZ2NzZhMFZGUldueDRzV092a3VXTE5IbXpadFZyVm8xRFJzMlRLR2hvWVZlVTE1ZW5pVEoyOXU3K0c4QUFBQkFKVU13Qi9DSGxKcWFtbnJkZGRjMWpvdUxPMmwyTFdYTjA5TlR6WnMzTDNSN28wYU5pdHllNy9QUFAxZG1acWJ1dXVzdVNkSTc3N3lqQng1NFFNT0hEMWZQbmoyMWJOa3lOV25TcE1DNUZ5NWNxUFhyMXlzaUlrTGJ0bTNUdVhQbmRQMzExMnZkdW5WYXZueTVRa0pDSkVtN2R1M1NoQWtUMUwxN2QzbDZlbXJtekprYU1tU0kvUHo4MUxOblQ1YzFUWnc0c2RCNng0d1pvMGNmZmJUWTZ3SUFBS2hvQ09ZQS9wQ1NrcEt5SlZXNVVGNVc3SGE3VnExYUpVbnk4dkxTZDk5OXAxMjdkdW5sbDErV3Y3Ky9KS2x1M2JxT3g1Zkx6TXhVOWVyVjllNjc3OHJmMzEvMTZ0VlQzYnAxMWF0WEx5MVpzc1F4WFg3Um9rWHk5ZlYxN1BmNTU1K3JSNDhlYXRhc1dZRVIvOVRVVkQzNTVKT2FQbjI2V3JkdVhlQ2N3NFlOVS9YcTFjdnMrZ0VBQUs0bGdqa0FvSURvNkdnbEp5ZExrbkp5Y2pSbnpodzkrT0NEYXRpd1liSDdUcGd3UWFOSGp5N1FiclBaRkJ3YzdBam0zMy8vdmVQeHJsMjdsSm1acWViTm04dkR3NlBBaUw1aFhGcHpyMFdMRmk1SCsyMDJHOEVjQUFCVVdnUnpBSUNUbkp3Y0xWeTRVQjA2ZEZCc2JLeTh2YjNWczJmUEFvdSt1Ym9uZlBueTVXclRwbzA2ZCs0c0h4OGZXU3ovKzJTd3pNeE1SVVpHeXMvUFQyRmhZWm93WVlLeXNySWtTYjYrdmhveVpFaWh3Zi9reVV1VEd4bzBhRkJvelFSekFBQlFXUkhNQVFCT1ltTmpsWjZlcnFlZmZscXhzYkd5V0N3YU9YSmtnWDZ1N2pHdlU2ZU80L0dxVmF1Y1JyZmJ0Mjh2NlZKQUR3b0swclBQUHVzVTNQTVhlSFBsd0lFRHFsV3Jsc3VwODNsNWViTGI3UVJ6QUFCUWFSSE1BUUJPT25ic3FKZGZmbGwxNjlZdHNsOWg5NWpuR3pwMHFEdzhQQXEwbnpselJ1UEhqMWRzYkt3OFBUMlZrWkdoVmF0V2FkMjZkVnE1Y3FYTFVmUC8vdmUvYXRPbWpjdnpaR2RuUzVKcTFLaFJaTDBBQUFBVkZjRWNBT0RFMjl0Ym5UcDFjdHhqWGxvclZxeHdPV0tlNytUSmsvcjQ0NC8xMFVjZjZjWWJiOVQ4K2ZOZGh2TGs1R1RGeGNVcFBEemM1WGt5TXpNbEVjd0JBRURsUlRBSEFKU0txM3ZNSjA2Y3FNR0RCN3UxLzhDQkEzWFRUVGRwL1BqeENna0pjVG02YnJmYk5XdldMTldyVjgveE1XdFh5c2pJa0NTbkZkNEJBQUFxRTRJNUFLQlVYTjFqWHJObVRjZmp3cWF5NTVzMmJacjY5T25qNkROanhnd05IanhZTFZ1MmxIUXBsRStmUGwwSkNRbDYvZlhYNWVQajQvSTRhV2xwa3FSYXRXcGQxZlVBQUFDWWhXQU9BRlZNWVZQUWp4MDdKa2s2Y2VLRWF0ZXU3YkpQMDZaTml3elRseXZ1SHZQaXByTDM3dDNiNlZ3eE1USHEycldyV3Jac3FaU1VGRTJaTWtXeHNiR2FPSEdpT25mdTdQSWNobUZvOCtiTnFsYXRtcTYvL25xMzZnWUFBS2hvQ09ZQVVNVzRtbUordWNtVEp4ZTZiZHUyYmNVdStsWVNlWGw1TWd4REtTa3BraTdkQis3dDdTM3AwdWVZNXdmM1gzLzlWZWZPblZPelpzMjBmZnQyelp3NVU5bloyWm85ZTdaNjlPamhPSjdOWmxQMzd0M2w2K3VyR2pWcTZNS0ZDenB6NW96Q3dzSlVyVnExTXFzYkFBRGdXaUtZQTBBVkV4OGZYeWJIcVZhdG1nSURBMTF1Q3d3TWRDc0lIejE2VkdQR2pKR1hsNWNHRHg3c1dOd3RORFJVNDhhTmM2eW83dVBqbzcvOTdXOXExcXlaMHRMU0ZCQVFvQ2xUcHFocDA2Wk94L1AwOU5UdzRjT1ZrcEtpdkx3OGVYcDZxblhyMXVyYXRldlZYU3dBQUlDSkxNVjNBVXJPYXJVYWtwU1FrTUMvTVZSSitmL0d5eW9FbytyTG44clA2Mkw1c0ZxdDB5UzlKR2w2UWtMQ05IT3JBUUNnWk55N2tSQUFBQUFBQUpRTGdqa0FBQUFBQUNZaW1BTUFBQUFBWUNLQ09RQUFBQUFBSmlLWUF3QUFBQUJnSW9JNUFBQUFBQUFtSXBnREFBQUFBR0FpZ2prQUFBQUFBQ1lpbUFNQUFBQUFZQ0tDT1FBQUFBQUFKaUtZQXdBQUFBQmdJb0k1QUFBQUFBQW1JcGdEQUFBQUFHQWlnamtBQUFBQUFDWWltQU1BQUFBQVlDS0NPUUFBQUFBQUppS1lBd0FBQUFCZ0lvSTVBQUFBQUFBbUlwZ0RRT21ja2FTTWpBeXo2MEFsa0o2ZW52L3dqSmwxQUFDQWlvbGdEZ0NsczFlUzl1L2ZiM1lkcUFRdSszZnlvNWwxQUFDQWlvbGdEZ0NsWUxGWVZralNuRGx6bEpDUWNQbUlLT0NRbnA2dWhJUUV6WjA3VjVKa0dNWUtrMHNDQUFBVmtKZlpCUUJBWlJRZkgvK08xV3E5THlrcHFkOVRUejFsZGptb0hEWWxKaWErWTNZUkFBQ2c0bUhFSEFCS3g1NlFrSENmWVJoUFN2cVB1SGNZcnAyUjlCL0RNSjVNU0VnWUtNa3d1eUFBQUZEeE1HSU9BS1ZuVDB4TVhDWnBtZG1GQUFBQW9QSml4QndBQUFBQUFCTVJ6QUVBQUFBQU1CSEJIQUFBQUFBQUV4SE1BUUFBQUFBd0VjRWNBQUFBQUFBVEVjd0JBQUFBQURBUndSd0FBQUFBQUJNUnpBRUFBQUFBTUJIQkhBQUFBQUFBRXhITUFRQUFBQUF3RWNFY0FBQUFBQUFURWN3QkFBQUFBREFSd1J3QUFBQUFBQk1SekFFQUFBQUFNQkhCSEFBQUFBQUFFeEhNQVFBQUFBQXdFY0VjQUFBQUFBQVRFY3dCQUFBQUFEQVJ3UndBQUFBQUFCTVJ6QUVBQUFBQU1CSEJIQUFBQUFBQUV4SE1BUUFBQUFBd0VjRWNBQUFBQUFBVEVjd0JBQUFBQURBUndSd0FBQUFBQUJNUnpBRUFBQUFBTUJIQkhBQUFBQUFBRXhITUFRQUFBQUF3RWNFY0FBQUFBQUFURWN3QkFBQUFBREFSd1J3QUFBQUFBQk1SekFFQUFBQUFNQkhCSEFBQUFBQUFFeEhNQVFBQUFBQXdFY0VjQUFBQUFBQVRFY3dCQUFBQUFEQVJ3UndBQUFBQUFCTVJ6QUVBQUFBQU1CSEJIQUFBQUFBQUV4SE1BUUFBQUFBd0VjRWNBQUFBQUFBVEVjd0JBQUFBQURBUndSd0FBQUFBQUJNUnpBRUFBQUFBTUJIQkhBQUFBQUFBRXhITUFRQUFBQUF3a1pmWkJRQUFBSlJVaHc0ZC9BM0Q4TTUvYnJmYmF4bUdJWXZGVWlzNE9QaUcvSGFMeFpJYkd4dDcxcHdxQVFCd0Q4RWNBQUJVT25sNWVUTWtqYnF5M1RDTThUYWJiZnhsVFlza1BYUE5DZ01Bb0JTWXlnNEFBQ29kRHcrUGRXNzIrNmk4YXdFQTRHb1J6QUVBUUtWejg4MDNmeVhwdDJLNm5mNjlId0FBRlJyQkhBQUFWRHJyMXEyelNkcFFUTGNOdi9jREFLQkNJNWdEQUlES0tyS29qUmFMcGNqdEFBQlVGQVJ6QUFCUUtXVm5aMitYbEZiSTVsUkoyNjloT1FBQWxCckJIQUFBVkVvLy92aGpqc1ZpK2NUVk5zTXdQb21QajgrOTFqVUJBRkFhQkhNQUFGQnAyZTEybDlQVm1jWU9BS2hNQ09ZQUFLRFNxbE9uVHBTazlDdWEwLzM4L0xhYVVROEFBS1ZCTUFjQUFKVldURXhNbHFSL1g5RzgrZmQyQUFBcUJZSTVBQUNvMUs2Y3RtNFlCdFBZQVFDVkNzRWNBQUJVYWxsWldaOWQvdHhtczMxV1dGOEFBQ29pZ2prQUFLalVmdnp4eDNTTHhaTDUrOU9MdTNmdnpqQzFJQUFBU29oZ0RnQUFLajNETUliLy9uQjRrUjBCQUtpQUNPWUFBS0RTczl2dG15V2xXeXlXeldiWEFnQkFTVm5NTHFBTWVMUnYzLzV4d3pDR1NycGRVbjJ6Q3dJcW1ET1M5bG9zbGhYeDhmSHZTTEtiWFJDQXE4YmZQaFNIMTM1VUZMeGVvVGk4WHFueUIzTVBxOVc2VVZJL3N3c0JLb2xOQ1FrSkEvVUhmY0VEcWdqKzlxR2tlTzJIV1hpOVFrbjlZVit2S25Vd2I5KysvWk9HWWJ6ZG9rVUxoWWVIS3pBd1VEVnIxalM3TEtCQ3ljakkwUDc5K3pWbnpod2xKU1hKTUl3bkV4TVRsNWxkRjREUzRXOGYzTUZyUHlvQ1hxL2dEbDZ2THFuVTk1ai9QaVZHNGVIaENnb0s0aGNkY0tGbXpab0tDZ3JTcEVtVEpFa1dpMldveVNVQnVBcjg3WU03ZU8xSFJjRHJGZHpCNjlVbGxUcVk2OUo5S2dvTUREUzdEcURDdSt6M3BKV1pkUUM0YXZ6dGc5dDQ3WWZKZUwyQzIvN29yMWVWUFpqWGw4UzdiNEFiYXRXcWxmK1FSVmVBeW8yL2ZYQWJyLzB3R2E5WGNOc2YvZldxc2dkekFBQUFBQUFxTllJNUFBQUFBQUFtSXBnREFBQUFBR0FpZ2prQUFBQUFBQ1lpbUFNQUFBQUFZQ0tDT1FBQUFBQUFKaUtZQXdBQUFBQmdJb0k1QUFBQUFBQW1JcGdEQUFBQUFHQWlnamtBQUFBQUFDWWltQU1BQUFBQVlDS0NPUUFBQUFBQUppS1lBd0FBQUFCZ0lvSTVBQUFBQUFBbUlwZ0RBQUFBQUdBaWdqa0FBQUFBQUNZaW1BTUFBQUFBWUNLQ2VSVmpzOWxLdkU5Q1FvS3lzcktjMnM2Y09hT3Z2dnBLa3BTWm1hbnM3T3dTSFhQTm1qVTZkZXFVVzMzUG5qMHJ3ekFjejQ4ZE82YURCdytXNkh3QUFBQUFVRmtSekt1UTNOeGM5ZXpaVTVzMmJYSjduNVNVRkkwZVBWcXhzYkZPN2Z2MjdkT0VDUk1rU1d2WHJ0WEREeitzSDMvOHNjRCt1M2J0MG5QUFBhZmp4NDg3Mmd6RDBMeDU4M1Q0OEdHM2FoZytmTGdTRWhJa1NZY1BIOWFRSVVNSTVnQUFBQUQrTUx6TUxnQ2xZN2ZiQ3dUZm5UdDNLaTB0VGRkZmY3MlNrNU9MM0w5NTgrYVNwRldyVmlrd01GQjMzMzIzMC9ZYU5Xb29OemRYaG1Ib2tVY2VrY1ZpMFlnUkk3Umh3d2I1Ky9zNytqVnAwa1FlSGg0YU5HaVFSbzhlcmNHREJ6dTJlWGdVLzc3UEw3LzhvdlBuenlzb0tFaW5UcDNTTTg4OG82eXNMRTJkT2xWVHAwNlZZUmpLemMxVlVGQ1FsaTVkV3V6eEFBQUFBS0N5SVpoWFVoa1pHUW9ORFhXNWJkU29VY1h1SHg4ZnI3UzBOSzFkdTFZTEZpeFFYbDZldkx6Kzk4L0J4OGRIMHFWUitHclZxaWtzTEV4V3ExWEhqeCtYeFdKUnZYcjFKRW4xNnRYVGE2KzlwazgrK1VUejVzM1ROOTk4bzlkZmYxMlM1T25wV1d3ZEd6WnNVTStlUFpXY25LeHg0OGFwYjkrK0dqRmloQ3dXaTlMVDB4VVJFU0VQRHc5Tm5EaXgyR01CQUFBQVFHVkVNSytrYXRldXJmajRlTWZ6eE1SRURSOCtYQ3RXck5DdHQ5NHE2ZEtVOHN6TVRQbjYrcm84eHB0dnZxa09IVHFvZmZ2MldyQmdnVTZjT0tIZXZYdnIxS2xUMnI5L3Z5VHBxYWVlMHBrelovVGJiNy9KTUF6VnIxOWZFUkVSNnR5NXM2S2pveFVjSEt3NmRlcG93SUFCYXR1MnJYNzk5VmZIZmU3ZTN0NUZYa05XVnBZMmI5NnNGMTk4VVU4ODhZUXVYTGlnOTk5L1grKy8vNzZrUy9mTDIydzJWYXRXemVsTmlCMDdkcFQrR3djQUFBQUFGUXpCdkFvd0RFTUxGaXhRMzc1OUhhRmNrZzRkT3FUUTBGQ25BSjl2ejU0OSt2ZS8vNjNWcTFmcnhJa1RXck5taldiTW1LRWxTNWFvUVlNR3FsT25qaVNwZCsvZUNnd01WS05HamRTd1lVUEhLSGh1YnE1V3JWcWwyYk5uNjdubm5sTy9mdjNVdkhsek5XL2VYT2ZQbjVkVWZEQmZ0MjZkenA4L3I3WnQyMnJhdEdsNi92bm45ZGxubjZsdTNicVNwQUVEQmlnOFBGeC8vZXRmSlVscGFXbTY5OTU3aS8xK2pCdzVVamFiVFV1V0xISGp1d2NBQUFBQTVpS1lWd0ZyMTY3VjhlUEg5Y1liYjdpOXoxZGZmYVdzckN6ZGYvLzlzdHZ0NnRTcGszcjA2S0VlUFhwSXVyUVMrNmVmZnFvT0hUb29JQ0Nnd1A3ZTN0NWF0bXlaVnE1Y3FWZGVlVVZidDI3VmxDbFQxS0JCQThjSzc5V3JWeS8wL0JrWkdYcnZ2ZmNjejd0MDZlSzAvZmp4NHpwNThxUmF0Mjd0OWpYbHk4ek1sTjF1TC9GK0FBQUFBR0FHZ25rbGw1eWNySVVMRjJyYXRHbnk5ZlZWV2xxYVk5dUZDeGNreWFsTmt2ejgvRFIwNkZEZGYvLzlTa3BLVW5oNHVDWk5tdVRVeDlQVFV6NCtQb3FKaWRGMzMzMm5JMGVPNk1pUkl6cDgrTENhTkdtaVJZc1d5Y1BEUThPR0RkT2RkOTZwS1ZPbTZNaVJJMnJRb0lFeU16TWxYVnBBcmpDTEZpMlN4V0p4YXJ2dHR0dlVyMTgvNWVYbEtUYzNWelZxMUZDdlhyMmMraFEzQ2k5Snk1Y3ZMN1lQQUFBQUFGUVVCUE5LN09MRml4by9mcnd1WHJ5b2dJQUFSVWRIYStyVXFRWDZYVG45KzlOUFAxWERoZzNsNWVXbDExNTdUU05IamxUanhvMTE2TkFodmZMS0t6cDY5S2hPbno0dHd6RDAwVWNmNmRaYmIxWFRwazNWcFVzWE5XM2ExTEdpZTc3QXdFQ3RYcjNhc1FwN2VucTZKS2xtelpxRjFuNzgrSEZObXpaTlk4ZU9kYlN0WExsU1AvendnOTUrKzIybHBLUW9PRGhZNDhhTmt5VGw1T1JvMmJKbDJyRmpoM0p6YzkwSzZBQUFBQUJRR1JETUs2bWMvOS9lbmNmVm1QNy9BMytkMDZKU29ZMXBHR01pdSs5MGJHTmZZc282SGloYlE0UlEyVElNSTFteVpCbGpzb3ZKT29tYWpJWStDVEVNTTlUWUo5c0kweEJhcEtKT25mdjNSNzl6VDZkelNodW5lRDBmang2UHpuM3U1VG9YWGVkKzM5ZDF2YStjSE15Y09ST0NJSWpiSEJ3YzBMMTdkL0cxY2szd1gzLzlWZVZZWlUvMjh1WExZV0ZoZ1Q1OStpQXVMZzVaV1Zsd2NIQkF2WHIxVUs5ZVBYejMzWGV3c0xBUTF6TmZzMllOSGp4NGdQYnQyNk4xNjlhdkxXUGhKZGlVZ29LQ3NHalJJbkVlZTNaMk5uNysrV2VFaDRmRDFOUVVzMmZQeHFaTm03Qm56eDcwN2RzWGYvLzlOOWF2WHc5RFEwUE1tVE9IUVRrUkVSRVJFYjFUR0poWFVSY3VYTURObXpjUkZCU0V3WU1IQThnZmZsNHdBN3R5eVROTldka3ZYNzZNaUlnSTZPbnBvWGZ2M2pBMk5vYTd1enRHamh3cDd0T3laVXRFUmtZQ0FBSURBeEVlSG83Tm16Y0RBQTRmUGx4azJlYlBudzlkWFYwc1hMaFE0L3NXRmhiUTE5Y1hYMHVsVWx5OGVCR1RKazNDaHg5K0NCOGZIMWhaV1dIRWlCRVlNMllNVEV4TWtKcWFpc2pJU0hHWk5pSWlLcC9NekV5Tkk1dGV2SGdCRXhPVFVwM3IrUEhqTURjM3g2ZWZmbHJtOG1SbFpTRW1KZ1o5K3ZSUm0rcFVHVlZrL1FIQXZYdjNFQmdZQ0Q4L3Z5cngrWW5lZFlJZ2FPVnY4ZW5UcHpoMTZoU0dEaDM2MXE5TjJzWEF2SXJxMUtrVGdvS0NVTDkrL1RJZDM2QkJBOHlaTXdjTkdqUkFnd1lOWUdGaG9iWlBodzRkOE4xMzMySGV2SGs0Zi80OEFnSUNZR1ZsaGNURVJIejQ0WWNhejd0Ly8zNWN2bndaZGV2V3hWOS8vWVdlUFh1K3RsSFQwOVBEakJrenNIZnZYb1NHaG1MQ2hBbm8xS2tUUER3OFVLMWFOVVJFUkdESWtDSFl0V3NYcGsrZlhxYlBTMFJFL3hFRUFjN096dmp4eHg5aGFtb3FiazlQVDhlQUFRT3dZOGNPallrL2kvTDk5OTlqNHNTSjVRck1rNU9UNGVQakF3Y0hCM0VGa01JVUNnWDgvZjNoNk9nSU96czdDSUlnVHA5NkhSMGRIUmdhR3BZck9haXlYQlZkZndCZ1pXV0YzMzc3RGNlUEgwZXZYcjNLWEVZaUtybUhEeCtxYmJPMnRvYU9qZzRXTGx3SUF3TUR6SjA3dDhqams1S1N4R1dDUzhQYTJyckk5eVFTQ2RhdVhRdGJXMXUwYXRXcTJQTWtKQ1NvTENsY1VrT0dETUc4ZWZOS2ZSeTlXUXpNcTdDeUJ1VkFmZ0k0WjJkbkFQbExuMTIrZkJueDhmRVlObXlZdUU5YVdocDBkWFZ4NmRJbDdOcTFDM1hyMWtWRVJBUzJiTm1pMW1PZWtaR0JnSUFBSER4NEVLTkhqNGErdmo0V0xGaUE3ZHUzdzhQREE1MDZkU3F5TEJrWkdYQjFkVVdiTm0yd1o4OGUzTDU5RytQSGo0ZWJteHRXclZvRnVWd09iMjl2ekpvMUMyM2J0aTMyWEFEZzV1YUd2THc4Sm9FaklpckNqUnMzVUwxNmRjamxjaVFuSjZ1ODE2MWJONFNGaFdIY3VIRXEyODNOemNYZk5VMW5XckJnQVJZc1dLQzJQVFEwVkNVM1NWNWVubHBTVXVDL1JLWEp5Y2thQS9PYU5XdENLcFhDeU1nSWt5Wk53amZmZklOT25Ucmg4ODgvTC83REZpaHo5Kzdkc1diTm1oTHRyNGx5K2RIeTFOKy8vLzZMQVFNR0ZIbU53c2xZbFFyWEl4R1YzNkJCZzlTMkhUNThHT2JtNW9pSmljSEtsU3VMUFg3RWlCRjQvdng1cWE4Ykd4dUxuSndjY1RXa3duSnljdUR1N3E0eXdsUnAxYXBWYU5ldW5jcTJQLzc0UStWMVhsNGU3TzN0RVI0ZUxpNURYQkJINVZST0RNemZFYm01dVVoS1NsTFpwcnhaazRMeE1RQUFJQUJKUkVGVUtMd2RBSjQ5ZTRZVEowN2d5cFVydUg3OU92VDA5TkNsU3hjTUd6WU04Zkh4MkxwMUs4NmNPWVBPblR2ajNMbHp5TXpNQkFEOC9mZmZzTFcxRmMvejlPbFRoSVdGWWYvKy9jak56WVd2cnk4R0Rod0lJUDlwM0taTm16QjkrblRZMmRsaCt2VHBhTmFzbVZwWmpJMk44ZE5QUHlFckt3dmZmLzg5cmwyN2hsV3JWcUZaczJaWXRXb1Zjbk56MGExYk56ZzdPK09ycjc3Q29rV0xpbXpJZ1B5ZWpJSno3NG1JS3BOV3JWclZiZHk0OGFNREJ3NlV2cHVsZ2h3K2ZCaWRPM2N1TnFnTkRnNVdlYTBNU3BWMjdkcUZqejc2cU5qckZNeDdvblRuemgyVmFWT0Y5ZW5UUitQMmZmdjJvWEhqeHBnMmJScXFWNitPYmR1MlFTYVRBUUJpWW1MRTRlT0JnWUU0Y2VJRTl1M2JwM2FPakl3TWRPblNwZGd5RnpSbzBDQnMyTEJCYlpSWVJkVGYwYU5Ib2FPakE3bGNqdnYzNzZOaHc0WXE3OSs4ZVJNTkdqUVFiOHhyMWFwVjRuSVRWWlRLMEY2OWFZY1BIMGJ0MnJXaG82TWpQblE4Y3VRSU1qSXlNR1hLRkkzSGhJV0ZvWDc5K2poeDRnU0EvQWR1NmVucGFOS2tpY3ArVzdac2daT1RremdWYzk2OGVlS3FTZnI2K2poMTZoUUF3TmZYRjQ4ZVBVSkFRSURhY3NPclY2L0diNy85aG9NSEQ0cUpsZ3ZUMGRGQmFtcXEyT2ttQ0FKZXZYcUY0Y09IcSswYkVoTEM5cVNTWW1EK2pyaDc5MjZSUTFMNjl1MnJ0bTN4NHNXNGZmczJ1blhyQm05dmI5amEydUw0OGVPWU9IRWk0dUxpMEsxYk53UUhCK09UVHo3QmdnVUxNSG55Wkl3ZVBScEhqeDZGcTZzcjl1L2ZqNWlZR0Z5OGVCRUdCZ1lZTkdnUXhvNGRxeklIM01yS0NyNit2aGc2ZENpV0wxK08wYU5IWThTSUVmRDI5bFlwUzA1T0RqWnUzSWlUSjAvaWl5Kyt3THAxNjJCbVpvWjkrL2FoZHUzYTRqQkJiMjl2dkhyMUNuRnhjY1VHNWp0MjdDaExGUklSdlJXNnVycno3OXk1TTZoMTY5WS9LUlNLMEJvMWFzVEV4TVRrdnEzcnYzejVFa2VPSEVGQVFJREt5aGlsVmIxNjlUTE5wVzdjdURGaVkyTngvLzU5U0NRU01iaC8rUEFoQmcwYWhELysrRVBzTWI5eTVRb3NMQ3pVaG4yT0h6OGV6czdPa012bDRyYWNuQndBd0lrVEp6QnMyRER4dFpLK3ZqNk1qWTFoYkd4Y3F2TFdxVk1IOWVyVkUxOVhWUDJabTV0RFIwY0hDUWtKbURKbGlscmc3dVhsaGREUVVIend3UWRsdmdaUmVXbTd2WHBiMnJWcko0NEdsY3ZsMkxGakI3NzY2aXUxVVpvNU9UbHdkbmFHcnE1cUNIWDkrblVzWHJ3WWZmdjJoWmVYRjR5TmphRlFLTEIxNjFiMDd0MGJabVptdUh2M0xvNGRPNFl0Vzdhb1hYL0tsQ2tZTjI0Y0RoMDZKQWJYUVA1RHh3TUhEdUQ3Nzc4dk1paFhVaWdVU0VsSlVXdExDbXJkdW5XNXB2UFFtOFhBL0IyaHZORXBqWDc5K3FtOGZ2TGtDZXJWcTRmWnMyZXJQTG4zOWZWRllHQWdEaDA2aEVhTkdtSGd3SUhZdkhrejh2THlNSGZ1WERnNE9CUzdORnJ6NXMyeGE5Y3VoSWFHYXB4VG82K3ZEenM3TzNoNGVNRGMzQnc5ZS9iRXk1Y3ZVYnQyYlh6enpUZmlmbEtwVk9OeWNFUkVWWTFFSXFrdENNSWtpVVF5NmZuejV5a3ltZXlRUkNJSmZmNzhlZlNkTzNleTMrUzFEeHc0Z016TVRIRmxqSktzc2hFVUZJU1dMVnVxYkN2THZNYUM5dS9majVNblR5SXdNRkJqM3BMRXhFVE1tREVEdlhyMUV1ZDR4c2JHNHRhdFczQjJkb2FwcWFuS01QSU9IVHFJdnk5ZXZCaUxGeTlXT1YvQjcwaE5JOG1VTEMwdGk3MEJycWo2Kyt5enoxUnVrRFdkcDJBZGwvWTducWlpYUxPOTBvWWRPM1pBTHBkajRNQ0IyTHAxSzc3ODhrdHhLc3JMbHk4QlFLMk42TjI3TjVvMGFZS0ZDeGZDeWNrSksxZXVST1BHalFGQVhFMG9KQ1FFSFRwMEVFZjZkT3ZXVGUzYUd6WnN3SVlORzFTMkdSZ1lZUGJzMlNyYjFxMWJWMlJPai83OSs1ZjJJMU1sd2NEOEhSQVVGRlJzRW9tU0dqVnFsTWJ0T2pvNmNIZDNoN3U3dTdodHhvd1pwVHEzVkNxRms1T1QydmFRa0JEVXJGbFR6Q3dQUUcxNU55S2lkNWxFSWpFRE1GWVFoTEdtcHFicGRuWjJFUktKSkZRaWtVVEd4c1ptVmVTMXNyS3lzSHYzYnBWdE1URXhyejFPMDhQWGtzeDVMaTVvblRsekp1N2V2UXN2THkvczJiTkg1YjNrNUdSNGVIaWdSWXNXNHBLZFFQN3ltanQzN2tSNGVEam16NSt2OXQxMytQQmh0VzJhNW5SckdrbW1GQjRlcnRKRFhsQkYxdC9wMDZlaG82T0QrL2Z2WS9qdzRUaDM3cHpLK3gwNmRFQndjSEM1OHNrUVZiUzMyVjVwUzZOR2pkQ3BVeWZjdUhFRElTRWhLdmUveW9kcHlzQThQVDBkbnA2ZUdEMTZOSHIxNm9WdDI3WmgxNjVkc0xhMnhxdFhyd0Q4dDByUzNMbHp4VzBBeEdIc3hZMENMV3puenAydnZlZVBpSWdvOHIyU1BFZ2s3V0ZnL2c0by9CUytLaWx0MWxvaW9uZWNxVVFpR1FsZ3BDQUlXVEtaN0tnZ0NLSDYrdnEvL1A3NzcrbmxQZm5telp0aFkyT0RsSlNVY2hlMHZEM211cnE2OFBmM1IxUlVGSXlNakZSNnZ5VVNDZXp0N2VIdTdxNHlaTFJqeDQ0SUNRbkJpaFVya0pXVkplWVRVZDRrRjVkVXJUQk5TZWtLSjFRcXJDTHJyMXExYXBCS3BXSnZtcVlrVDNwNmVocTNFMVVTYjdTOWV0dVVVMmg2OXV3SmEydHJmUHZ0dCtqVXFSTU1EUTNGWlJDVmdibXlYVEkxTmNXb1VhT3dZc1VLSERwMENQUG56NGVycXl1QS9JZUNnT3FET1dXUVhsQktTc3BySDNRcTI2ZkNHZUExTGVsV21rQ2ZLaGNHNWtUdklabE14dXg0UkpXZkVZQWhFb2xraUZ3dWgwd21pd0FRV3A0VG5qMTdGdDkrKzYzS0tDVk5DZG9LMHpRVXV5dzk1a2xKU1JwN3EvMzkvY1hmQ3diSGhWZlhpSTJOaGFtcEtaWXRXd2Jndnh0ZlpYQmIwaDd6c3FxSStsUGVXQmNlQ3ZzMmVyTFk5dE1iVk9IdDFkdVNtNXMvWmI3d3ZQR1ltQmg0ZW5yaTRNR0QrT21ubjdCMzcxN3g3N2ZneWhFT0RnNW8xNjRkRmkxYWhBa1RKaUFzTEF5NnVycDQ5dXdaOVBYMVlXUms5Tm95VEpvMFNlMzZKWkdYbHllV3BXYk5tdkQzOThmdnYvK091WFBuUWlxVm9uWHIxb2lLaXNMMTY5ZFJvMFlOR0JzYmE4elNUcFVEQTNNaUlxS3FRWkJJSkVKNVZwM1l0bTJiU3BKT29PeHpsOHZTWTI1cGFZbW9xQ2kxN1k4ZVBjS3NXYlB3OU9sVE5HL2VIQ3RXckZETFRGelEzYnQzWVdOamd4Y3ZYa0JmWDEvc1ZaYkw1V3BKM3dvbWlDdXZpcWkvckt3c3NidzVPVG13c0xCQVVGQ1FPQjlWNmM2ZE83QzB0SVJjTGhjZlBCQlZJZVZ1cjk2VzdPejhhZklGRTBOZXVYSUZxYW1wNk5hdEd4NDllb1RseTVjak1URlI3UEhXMWRXRlFxRkFhbXFxZUl5UGp3LysvZmRmY2ZtMHExZXZvazZkT21wTEtpb1ZYSUp5OCtiTkplb3hMK3pWcTFjd01EQkFUazRPOXUzYmg4REFRTmpiMnlNdExVMWxLSDFVVkJRaUl5TmhhMnVMa1NOSHd0SFJzVXdQQXVqTjRyOUlCY3JLeW9LaG9XR2xYQnZ3MHFWTGFOcTBhYkUzT29HQmdlalNwWXZhelFIOTUxMnB4N2k0dU1yM241VG9QU0dUeVRZRGNIL3Rqa0NXUkNJNW9sQW9RbzJNakg0NWUvYnNpLzkvZkZCWnIxMDRxQVNBaElTRTF3YlpoWHZIWFYxZE1YandZSEhWakt5c0xFUkdScXIwSkFQNVBjWEtKR2xBZmk5eHdadFJJRCtiOGV6WnN6RjA2RkJzMnJRSnpaczN4NUlsUytEdjd5K2V2eURsbk96bzZHZ2tKaWJDMHRKU2ZLL3c5WXVUbkp3TVEwTkQ4WFZKTWhWWFJQMmxwS1NJU3hVVlRGaFhsR2JObXFuTmF5OHJ0djFVV3Rwc3I5NldsSlFVbUppWXFOemJoWWFHb21mUG5xaFdyUm8rL3ZoajFLbFRCeWRQbmhTSGlldnE2aUl4TVZIak91aUZGYldzWXNHSGVtNXVicS9OdXE3SjgrZlBZV3hzakUyYk5pRXFLZ29yVnF4QTU4NmQwYjE3ZDd4NDhRTDI5dmFvWHIwNi9QejhNR0hDQlB6NDQ0OVl0bXdaN3QyN0J5OHZyMUpmajk0c0J1WVZhT25TcGNqSXlNQzZkZXRLZld4MmRqYlMwdEtLZk4vRXhFUmxLRXhpWW1LUnZRQVNpVVF0V1l5Ym05dHJoeDF1MmJJRmRlclVlZXNCWmVINU1xOGprVWlLYkx6ZTUzb2tvbmRDT29EREFFSWxFc24vM21ZeXBhS1NtQlVlcWgwY0hJeGh3NGJCeU1nSTBkSFJHRFJvRU9MajQ3RisvWHJVclZzWDl2YjI0cjQ5ZXZUQTBxVkxzWExsU3JWMld4QUVoSVNFWVAzNjlmajY2Ni9ScWxVcmJOcTBDZDdlM2xpMmJCbUdEeCtPSlV1V3FBM3h2blRwRXVyV3JZc2FOV3JnNXMyYlludnM0K01EZTN0N21KaVlvSFhyMXVLdzluLysrUWQvL3ZtbjJ1ZWFPSEZpNlN1cEdDV3R2L3YzNzR2RDdXTmpZeEVaR1ltMWE5ZGk2OWF0NG5kT1dsb2FwazZkaW9TRUJIaDZlbFpvT1lrcWtOYmFxNHJTcDA4ZlBIcjBDT2JtNW5qeTVBbGNYRnh3NjlZdEhEbHlCUFhxMWNQMDZkUEZwUlpQblRvbC9qM3I2dXFpYnQyNmFra2JsWDc1NVJmNCtmbkJ4OGVuMkdTVFFINWJOR3pZTUhHSStlUEhqN0Y1ODJZc1hMaFEzRWVoVUdEYnRtMHFEenFCL05GR2xwYVdtRGh4SWx4ZFhWR2pSZzNrNU9RZ09qb2FodzRkUXRPbVRjVjk2OWV2RDFkWFY0d2ZQNTZqY0NvcEJ1WmxvRkFvOE9EQkE1VnRyMTY5d29rVEp6Qmh3Z1FrSkNRVWU3eVZsUlc2ZE9taXNzM0x5d3NCQVFGRkh1UGw1U1VtazFDK3ZuLy92c1o5cFZJcExseTRVUHlIMEVDaFVHaGxXTXZya3UwVTFyMTdkNnhac3daWldWbXNSeUo2RnlRRE9DU1ZTa1BUMHRLT2EydjVvWktzU1o2VWxJUTFhOWFnZGV2V3lNckt3cElsU3pCbzBDQzBiZHNXN3U3dVdMUm9FVnEwYUFGTFMwc0VCZ2FpZmZ2MitQMzMzN0ZseXhaTW5qeFpQTS9EaHcvaDUrZUhPM2Z1NE50dnYwWGJ0bTN4OE9GREFQa1BSUmNzV0lBZmZ2Z0JreWRQaHIyOVBhWk1tU0ptU28rTGl4T0Q5WFBuenFGcjE2NEFnTlRVVkN4WnNnUXJWNjRVcnhNUkVRRi9mMysxdWVwQXllYklsMFpKMTNTL2V2V3F5b05iUjBkSFBINzhHT1BIajRldnJ5LzA5UFRnNStlSFdyVnFZYytlUGVJNjcwU1ZSS1ZvcnlxS241OGZGaTllREIwZEhVeWFOQWsvL1BBRERBME5zWHYzYm56eXlTZml0Sk9yVjYvaWYvLzdIN0t6c3lHUlNNVDdQRTNKR1dOaVlyQnk1VXJ4ZmpVeU1oSlRwa3hCcTFhdDFQYmRzbVVMaGd3WmdsZXZYbUhjdUhIWXNXTUg0dVBqRVJFUmdZWU5HOExGeFFYcDZlbkl6YzJGazVNVFFrSkM0T2JtSm83T3ZYNzlPbXhzYkpDYW1vcGh3NGJoNE1HRDZOdTNMNktpb2lDWHl6RnYzandFQndmanpwMDcrUGpqanpGMTZsUjA2OVlOSGg0ZWI3QldxYXdZUFpSQlptWm1rY1BXTkswL1dKaHlPYkN3c0RDWW1abWhlL2Z1c0xlM2g2dXJLM3IwNkFGL2YzOHhXTTNOemNYQWdRUFZrdTZFaFlVVmVlNlpNMmVXOWlPSmlTKzA4UVF0UER4Y2JWdGlZaUk4UER3UUZoYW0xc3RTT0lrRzY1R0lxaHBCRUpJQWhBRUlyVkdqeHFtWW1KaGNiWmVwSk1MQ3d0QzBhVk0wYXRSSTdTRzBtNXNiYXRldURTc3JLeng4K0JCYnRteUJzN016Rmk1Y2lLKy8vaHB0MnJSQmt5Wk5zRzNiTm9TRWhNRE96ZzdCd2NFcVE5RUxHanQyckpoUWFmRGd3ZWpjdVRQOC9Qend4eDkvWU5xMGFiaDU4eWF1WDc4T1gxOWYzTDkvSDBGQlFkaTZkYXZLT2ZyMzc0OXIxNjdocTYrK3d0NjllOFdoNnlFaElSclhUaTlJMlo1WDVQUzBuSndjbkQxN1ZxVW5ETWlmR3BDYW1vcHAwNmFKNVY2d1lJRktnaWtpYmFtcTdWVkpKQ1FrNE5peFk5aS9mei9XclZ1SEdUTm1ZUFBteldqU3BJbktmaTFidGtUTGxpMXg4ZUpGbFNrd0JUMTc5Z3liTjIvR3p6Ly9EQThQRDR3Wk13WXBLU25Zc0dFRDNOemMwTFZyVjB5ZE9sVWNHUk1iRzR2ZHUzZGo1TWlSeU1qSXdPWExsd0hrZDBETm1qVUxNVEV4Y0hGeHdaa3paeEFZR0lodDI3WWhMQ3dNYVdscG1EVnJGdkx5OG5EbXpCbk1tREVERVJFUnNMR3hFYWZKQUlDenN6T1NrcEtRbloyTk5Xdld3TTdPRHQ3ZTN2RDA5RVRYcmwycjlLcE83eW9HNW1WZ1ltS2lNaThrS1NrSlE0WU13Yng1ODE0N1hBWEluNHNINUNlWktQeUVYUkFFbGQ3VzZPaG8xS3BWcTBLenRTWW5KeGM1MzJYMjdObEZIbGU0dDdtaWFGb3ZOalUxRmRXclZ5L1IrcTJzUnlLcVNuSnpjLzBhTjI3c2NlREFnZExONDNuRFh0Yyt5dVZ5aElXRmlROHRsZk8vejU0OWk0WU5Hd0xJSHdIMTc3Ly9ZcytlUGZqNDQ0OVJzMlpOMk52YjQ1dHZ2a0hqeG8waGtVaHc1Y29WekpzM0R3TUhEbnh0bVpvM2I0N2c0R0FjT1hJRUR4NDh3T1BIai9Ia3lSUFkyZG5CeDhjSDdkcTFRNE1HRFRCOCtIQk1uandaOWV2WFIxSlNFb0QvSHBET25qMGJjK2JNd2ZidDI4Vmg0VVV0MVhuKy9IbWtwNmVqV3JWcTR2QjNUZlBjTlNuSjkwdElTQWdrRWdrNmR1eUk1T1JrWEx0MkRSY3ZYc1RwMDZlUm5wNk8wYU5IUXk2WDQ5Q2hRN2g0OFNMYXRXdUhaczJhNGFPUFBrTExsaTFMbE4yWnFDSlYxdmFxSXFTbXBzTGIyeHNqUjQ2RXRiVTFmSDE5TVh6NGNQajcrOFBIeHdkQWZ2QnNhR2dJWTJOanZIanhBaHMzYmtUejVzM0ZjNlNscGVIQ2hRdUlqbzdHcVZPbjBLaFJJd1FHQm9xOTQyWm1adkR4OGNIUW9VT3hkT2xTT0RrNXdjbkpDZTd1N3RpK2ZUc0dEQmdBRXhNVE1RSGRwVXVYWUdOamczNzkrcUZQbno1SVNrckN6ei8vREpsTUJuTnpjNnhac3diang0L0h3SUVEY2ZmdVhieDgrUklkT25TQWs1TVRac3lZQVQwOVBSZ1lHT0RpeFl2bzBhTUhKaytlakpzM2IrS3Z2LzZDbTVzYjJyZHZqNjVkdStMY3VYTU16Q3NoQnVZVllOV3FWYWhUcHc3YXRtMWJaT1pGSVArUDgzVlAzbk56YzNINzltM0laRElBd042OWV6RnExQ2kxL2VSeU9UcDM3aXcrMFMvb2Rja2phdFdxaGRCUTFSVXNVbE5UTVg3OGVIRVlZbUdqUjQ4V2sySk1uVG9WVjY5ZVJYUjB0TXJUL04yN2QrTzc3NzVEZUhpNEdHeG5aR1JnMDZaTk9INzhPRkpUVTJGdWJvNXg0OFpoNk5DaHhaYnh5Wk1uc0xDd0tIYWY0bFNGZWlTaTk5T1ZLMWYrdVhMbGlsYkwwSzVkTzdIWHg5RFFFTzNhdFZNWkFsN1E3Tm16WVdob0NEMDlQZXpmdjE4TVZNM016T0RpNG9JNWMrYmc1Y3VYNHY0U2lRUWZmdmdoNXMyYkoyNHJtQ0JKMDdEeTRraWxVdlR2M3g5QS9rMXJ4NDRkVWIxNmRieDY5UXErdnI2UVNxVllzR0FCbWpkdmpoNDllaUF6TXhPZE8zY1d2ME9rVWluOC9QeVFtWm41Mm12OSt1dXZDQTRPQnBBL2g5VEZ4VVdsQjBxcExQVUg1TThISFRObURNNmZQNDhaTTJiQTB0SVM3ZHUzeDdScDA5QzVjMmR4V0t5WGx4Zk9uRG1EOCtmUDQrREJnM2o2OUNraUlpSktWVzlFRmFFeXRGZHZ5b29WSy9EQkJ4L0EzVDAvdDUyUmtSR1dMMSt1TWp4OTU4NmRPSHYyclBpNmNlUEdZdEFPQU5PbVRjUGR1M2ZScFVzWHJGdTNEdTNidDlkNHJhWk5tMkxYcmwzNDhjY2ZzWFhyVm5UdDJoV09qbzdpeUU0TEN3c01IejRjSGg0ZVlqWjFJTC85c3JXMXhkaXhZOFh6SEQ1OEdHWm1admp0dDk4d2FOQWcxS3BWQyt2V3JZT3RyUzBrRWdrOFBUMnhmUGx5c1EwMk1EQ0FnNE1ET25ic0NBQll2WHAxcFV4VVRWV2NUQ1lUWkRLWm9FMEhEeDRVbE9WNDNVOTZlcm9nQ0lLUW1aa3B5R1F5NGRtelo0SWdDSUpNSmhNZVBIZ2dLQlFLb1UyYk5zTFlzV1BGOHhjODN0SFJVZHdlSHg4dnlHUXk0ZEtsUzhLOWUvZkVud01IRGdodDJyUlJLNmRNSmhQdTNidFg1T2Y0KysrL0JabE1KdnoxMTE4YTMrL1lzYU1RR2hvcUNJSWdIRDE2VkpESlpNSzVjK2RVOW5GeGNSSEdqeCt2c3MzVDAxUG8ycldyc0cvZlB1SFVxVlBDN3QyN2hiMTc5d3FDSUFoNWVYa3FaUy80czNyMWFtSE1tREZGdm4vdjNyMHFYNC9hb0t3RGJmL3RFbEhaVllidnZqY2hMeTlQZVB6NGNhbjJMMHloVUdqY1h0cHk1T2JtQ2dxRm9sem4wU1EzTjFlUXkrV2wvcXpsTFF2YmZ0S1d5dHhlSlNjbkN5OWZ2bnp0ZmdxRlFzakp5UkZ5YzNNMW5pTW5KNmRVMXkzSk5VdENvVkFJR1JrWkZYS3V5dVI5YnEvWVkxNE9zYkd4V0wxNnRmaDdVWW9iOGx4UVZsWVdGQW9Gcmw2OWlsdTNic0hXMWhaSGpod0JBSGg0ZUtoa1lyeDE2eFpNVFUzeGYvLzNmeXJuTURJeVVsbUhzYVFlUDM0TUFFWE85Y3ZKeVJGN2VydDM3eTVtNC8zc3M4OEFBUC84OHc5dTNMaWhObS91NHNXTGNIUjB4SWdSSTlUT1dkeGNmYVhpM2xmTzFTK3NxdFFqRVJIOVJ5cVZvbmJ0MnFYYXZ6Q0pSRkx1bnFDeUxGbFVVZ1ZIbVpYbXM3SjNpNmppYVZyK1VCT0pSRkprN3FDU25xTWc1VnJvNVNXUlNGQzlldlVLT1JkVkRnek15K2pHalJ1WU9YTW1talp0aXN1WEwrUEZpeGRGN3B1UmtWR2ljeXFId1RzNk9tTG56cDFZdW5RcGF0ZXVqWlNVRk55L2Z4L2UzdDdpdmpkdjNzUUhIM3lnTVFOOGt5Wk5JSmZMUzVXQTdQYnQyekEyTmxaYlh4YklIeGF1VUNqRWdOTEF3QUE5ZS9aRVRFd001czJiQjZsVWlxaW9LQmdaR2FGWHIxNHF4Mzc2NmFjNGR1d1lHalZxaEMrKytFS2xBU2s4VjEvcHhZc1grUHp6ejdGOCtYSzFaV1lLVXM3Vkw2eXExQ01SRVJFUkVSSEF3THhNNHVQak1XblNKRGc1T2FGLy8vNFlPblJvc1FGa1NTVW1Kc0xVMUJTVEowL0drQ0ZEY08zYU5iUm8wUUtSa1pFd05EVEVnQUVEeEgxdjNicUZtemR2RnRtamZQVG9VVmhaV1pYNDJ1ZlBueTh5Q1lReUlVWEJMSlI5Ky9aRlJFUUVZbU5qMGJadFcwUkZSYUYzNzk1cW1TcjkvZjJ4WWNNR3JGKy9IaHMzYnNUQWdRTXhaY3FVWW51amp4dzVBbDFkWGJScjF3NUJRVUVZTW1SSWlaZWhBYXBXUFJJUkVSRVJFVEV3THdNYkd4dXNYYnNXclZ1M0ZudGF5ektVUFNNalF5WEJ4TldyVjlHMGFWTllXMXZqeXkrL3hKSWxTeEFZR0loOSsvWmgzTGh4S3IzTmhaZUVVWXFOamNYRWlSTlJzMmJORW4rZWhJUUVYTGh3QVY5Ly9iWEc5NVZKZlFvR2xHM2J0b1dscFNXaW82TmhZV0dCMjdkdmF6emUxTlFVYytmT2hhZW5KdzRkT29RTkd6WWdJU0VCR3pkdTFIaXQ3T3hzN05xMUMvMzc5MGUxYXRVUUVCQUFlM3Y3WWdQenFseVBSRVJFUkVSRURNekxRRTlQVDIxWmxMSXN3elY0OEdDVjE5SFIwV0p2N29RSkUzRCsvSG1NR2pVS3BxYW1Hak9LYTVLWm1RbERRME9WUUxVNENvVUN5NVl0ZzVtWkdmcjE2MWZrT1FIVjljT2xVaWtjSFIxeDVNZ1JtSnViNDZPUFBzS25uMzZxZHF3Z0NKQklKREF4TVlHTGl3dnUzTG1EeU1qSUlzdXphZE1tcEtlblkvejQ4VVh1azVxYWl1enNiREV6Y0ZXdVJ5SWlJaUlpb2plWDRlUTlFeE1UVStSUFdGaVl5cjY2dXJybzNyMDdZbUppRUJzYmk5allXRHg4K0JEMzc5K0hnNE1EZ1B6ZzM4N09Eb21KaWZqa2swOUtuSXdtUFQxZDQveG1UUlFLQlJZdFdvUzR1RGpNbnorL3lHUVVhV2xwQUtBMi9MeHYzNzVJVGs1R2VIaTR5bnEwUTRZTVFYaDRPQUJnMUtoUkNBNE94dW5UcDNIZ3dBR2NQbjI2eUljWXg0NGR3NTQ5ZXpCcjFxeGlQOE8xYTlmUXIxOC9KQ1VsdlJQMVNFUkVSRVJFN3pjRzVoWEV4TVNreUI5bHNpOWxWbFY5Zlgyc1diTkdISjZkazVPRDFhdFhvMy8vL3JDeXNzS3paODh3YmRvMEhEOStITnUyYmNPdFc3Zmc2dXFLK1BqNDE1Ymo4ZVBISmNyMG1wS1NBazlQVC96eXl5K1lQWHMydW5UcG9uRS9RUkFRRVJFQmZYMTl0Ym5XdHJhMmFOaXdJWjQrZmFyU1M2eW5weWQrMW5yMTZtSHIxcTN3OXZiRzl1M2I0ZURnZ0JVclZxaGRKekl5RXZQbno4ZUlFU1B3eFJkZnFOU1hJS2l1bUpDU2tpS3VrL3N1MUNNUkVSRVJFYjNmT0pUOURZbVBqOGZ0MjdkaFlHQ0FzMmZQb2xxMWFrVU9ZVjY4ZURIUzA5UGg1dWFHblR0M1l2djI3V2pSb2dWMjc5Nk5XclZxWWNlT0hmRHg4WUdMaXdzY0hCeXdaTWtTU0tWU0pDWW1pb25POVBYMThmanhZeHc4ZUxESW9kUktKMCtlaEorZkg3S3pzN0Y4K1hMMDd0MWJmQzh2THcrOWV2V0NrWkVSREEwTjhlTEZDeng3OWd3dUxpNGFoM1h2Mzc5ZmJWdHdjTEQ0dTcrL2Y3RmxlZlhxRlFJQ0FoQWNISXd4WThiQXk4dExmRThxbGNMRXhBVEhqaDFELy83OUFRQnl1UnpIamgyRHRiVzFXbm1xY2owU0VSRVJFZEg3aTRINUc1S1Nrb0lmZnZnQlVxa1UxYXRYeC96NTg0c2NSdDJ3WVVNTUdEQUFKaVltT0h2MkxLWk5tNGJCZ3dlTFBjYkd4c1pZdTNZdHdzUERZV0ZoSVo0bk9Ua1pIaDRlVUNnVUFQSUQyZmJ0MjJQTW1ESEZsczNNekF3Mk5qYVlQMzgrUHZyb0k1WDNkSFIwTUhIaVJLU2twQ0EzTnhjNk9qcG8wYUpGaFdTZEwrejU4K2NZTVdJRVhyNThpUlVyVnFnRXRrcWVucDRJQ0FnUWs4VkpKQkpZV1ZsaDVzeVphdnUrci9WSVJFUkVSRVJWbTBUYkJTZ1BtVXdtQU1WblJIL1RCRUdBWEM3WGFpOW9ibTR1Y25Oem9hdXJDMTFkemM5YTB0TFNZR3BxV3VJNTFtOUxaR1FrMnJkdmoxcTFhbW03S0ZXNkhrdEtPYjgvTGk2dVN2L3RFNzNQS3NOM0gxVXRiUHRKVzloZVVXbTl6KzBWZTh6TFNTS1JhSDFvY25HQnBGSnBsdjE2bXh3ZEhiVmRCRkZWcmtjaUlpSWlJcXE2cW1hM0h4RVJFUkVSRWRFN2dvRTVFUkVSRVJFUmtSWXhNQ2NpSWlJaUlpTFNJZ2JtUkVSRVJFUkVSRnJFd0p5SWlJaUlpSWhJaXhpWUV4RVJFUkVSRVdrUkEzTWlJaUlpSWlJaUxXSmdUa1JFUkVSRVJLUkZETXlKaUlpSWlJaUl0SWlCT1JFUkVSRVJFWkVXTVRBbklpSWlJaUlpMGlJRzVrUkVSRVJFUkVSYXhNQ2NpSWlJaUlpSVNJc1ltQk1SRVJFUkVSRnBFUU56SWlJaUlpSWlJaTFpWUU1RVJFUkVSRVNrUlF6TWlZaUlpSWlJaUxTb3FnZm16d0FnTXpOVDIrVWdxdlF5TWpLVXZ6N1Raam1JcU56NDNVY2x4cmFmdEl6dEZaWFkrOTVlVmZYQS9BWUEzTHAxUzl2bElLcjBDdnlkWE5kbU9ZaW8zUGpkUnlYR3RwKzBqTzBWbGRqNzNsN3BhTHNBNVdGdGJhMExZT0NOR3pkZ1kyTURFeE1UNk92cmE3dFlSSlZLUmtZR3JsMjdCbjkvZjZTa3BFQVFCTC9IangvL3FlMXlFVkhaOEx1UFNvSnRQMVVHYksrb0pOaGU1Wk5vdXdEbEpKWEpaSWNBOU5kMlFZaXFpTU54Y1hGZkFCQzBYUkFpS2pOKzkxRnBzZTBuYldGN1JhWDEzclpYVmJySEhJRHc2TkdqL1hYcTFIa29rVWhxQURBR1lLVHRRaEZWTXM4QVhCQUV3ZS9QUC8vOEd1OWhRMGYwanVGM0g1VUUyMzZxRE5oZVVVbXd2U0lpSWlJaUlpSWlJaUlpSWlJaUlpSWlJaUlpSWlJaUlpSWlJaUlpSWlJaUlpSWlJaUlpSWlJaUlpSWlJaUlpSWlJaUlpSWlJaUlpSWlJaUlpSWlJaUlpSWlJaUlpSWlJaUlpSWlJaUlpSWlJaUlpSWlJaUlpSWlJaUlpSWlJaUlpSWlJaUlpSWlJaUlpSWlJaUlpSWlJaUlpSWlJaUlpSWlJaUlpSWlJaUlpSWlJaUlpSWlJaUlpSWlJaUlpSWlJaUlpSWlJaUlpSWlJaUlpSWlJaUlpSWlJaUlpSWlJaUlpSWlJaUlpSWlJaUlpSWlJaUlpSWlJaUlpSWlJaUlpSWlJaUlpSWlJaUlpSWlJaUlpSWlJaUlpSWlJaUlpSWlJaUlpSWlJaUlpSWlJaUlpSWlJaUlpSWlJaUlpSWlJaUlpSWlJaUlpSWlJaUlpSWlJaUlpSWlJaUlpSWlJaUlpSWlJaUlpSWlJaUlpSWlJaUlpSWlJaUlpSWlJaUlpSWlJaUlpSWlJaUlpSWlJaUlpSWlJaUlpSWlJaUlpSWlJaUlpSWlJaUlpSWlJaUlpSWlJaUlpSWlJaUlpSWlJaUlpSWlJaUlpSWlJaUlpSWlJaUlpSWlJaUlpSWlJaUlpSWlJaUlpSWlJaUlpSWlJaUlpSWlJaUlpSWlJaUlpSWlJaUlpSWlJaUlpSWlJaUlpSWlJaUlpSWlJaUlpSWlJaUlpSWlJaUlpS2pObmNGQUFBQVJFbEVRVlFpSWlJaUlpSWlJaUlpSWlJaUlpSWlJaUlpSWlJaUlpSWlJaUlpSWlJaUlpSWlJaUlpSWlJaUlpSWlJaUlpSWlJaUlpSWlJaUlpSWlJaUlpSXF5djhEMktuVkFUMnpKV1lBQUFBQVNVVk9SSzVDWUlJPSIsCiAgICJUeXBlIiA6ICJmbG93Igp9Cg=="/>
    </extobj>
    <extobj name="ECB019B1-382A-4266-B25C-5B523AA43C14-5">
      <extobjdata type="ECB019B1-382A-4266-B25C-5B523AA43C14" data="ewogICAiRmlsZUlkIiA6ICI3MDUyNTI2MDYxMyIsCiAgICJHcm91cElkIiA6ICIxMjIyNTc2MzgiLAogICAiSW1hZ2UiIDogImlWQk9SdzBLR2dvQUFBQU5TVWhFVWdBQUExVUFBQURTQ0FZQUFBQ2lvdW83QUFBQUNYQklXWE1BQUFzVEFBQUxFd0VBbXB3WUFBQWdBRWxFUVZSNG5PM2RmMUJWOWI3LzhkZEdGRVNDVXNCSXhVekZTalBacEtDR1dOZGZnYVZwV25hVWtvTVNYWTgxNTFpZ042ZW1ISDhVVTg0bHhOK2hhR3JDVVpNdmRjbVVTTHlaZ28xZDZJNUhzdUF3aG9JU2dWMFYzZDgvT0h2SGxsK2JIN3BCbm8rWlpqWnJyYjArbjBXQSs3MCs2L041U1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NBZHM1Zzd3NEF3RzNDd2QvZlA5eGtNczJSOUtBa0QzdDNDTGRFaWFROGc4R1FsSjJkdlZuU2RYdDNDQUJ3NjFGVUFVRExPUmlOeG4yU0p0dTdJN0NyL1RrNU9WTkZZUVVBSFE1RkZRQzBrTCsvZjRUSlpOb3dZTUFBeGNURXlOZlhWOTI2ZGJOM3QzQUxWRlpXNnRTcFUxcTVjcVZPbno0dGs4a1VjZUxFaVUzMjdoY0E0Tlp5c0hjSEFLQzkrOWNqZjRxSmlaR2ZueDhGVlFmU3JWczMrZm41S1RvNldwSmtNQmptMkxsTEFBQTdvS2dDZ0paN1VKSjhmWDN0M1EvWVNZMy85NFB0MlE4QWdIMVFWQUZBeTNsSVlvU3FBM04xZFRXL1pJRVNBT2lBS0tvQUFBQUFvQVVvcWdBQUFBQ2dCU2lxQUFBQUFLQUZLS29BQUFBQW9BVW9xZ0FBQUFDZ0JTaXFBQUFBQUtBRktLb0FBQUFBb0FVYzdkMkJWdURnNys4ZmJqS1o1cWc2Z0pPTUVOaERpYVE4ZzhHUWxKMmR2Vm5TZFh0M0NBQUFBTGRHZXgrcGNqQWFqZnRNSnRNR1NXTkVRUVg3OFpBMHhtUXliVEFhalh2Vi9uKzNBQUFBWUtOMlBWTDFyeEdxeVFNR0RGQk1USXg4ZlgzVnJWczNlM2NMSFZCbFphVk9uVHFsbFN0WDZ2VHAwMC82K2ZuTlBYSGl4Q1o3OXdzQUFBQTNYN3N1cXY3MXlKOWlZbUxrNStkbjcrNmdBK3ZXclp2OC9Qd1VIUjJ0ZWZQbXlXQXd6SkZFVVFVQWFNK1lZZ0ZiTUFWQzdmOFJwUWNseWRmWDE5NzlBQ1JaL1N3T3RtYy9BQUJvSWFaWXdGWk1nVkE3SDZuU3YzN0JlZVFQYllXcnE2djVKZi80QUFEYUxhWll3RlpNZ2FqV0lTdEpBQUFBMU8vR0tSWVVWS2hQelNrUWtzeFRJRG9jaXFvMnpOL2ZYN0d4c1phdlo4NmNxYjE3OTlxeFJ6ZFhjbkt5bm56eVNZMFlNVUxidG0ycmRiMDNmajhBQU1CTnd4UUxORWxIbndMUjNoLy9helBPblR1bnBLUWtaV1ZsNlpkZmZsR25UcDEwNzczMzZva25udEF6enp5akxsMjZ0TGdOVjFmWFZqbFBVL2o3KzF0ZU96ZzQ2SzY3N2xKQVFJQ2lvcUowenozM3RGbzczM3p6alZhc1dLR0pFeWZxYjMvN20zcjI3S21EQncvZTh1c0ZZQnQvZjMvTm1qVkxpeFl0c25kWEFOd2NUTEZBazNUMEtSQVVWYTBnSnlkSGYvM3JYK1hrNUtSbm5ubEdBd2NPMU9YTGwzWDgrSEg5NTMvK3A5TFQwL1hoaHgvVy9HRnJsczJiTjdkU2o1dG03Tml4bWo1OXVxcXFxcFNmbjYvdDI3ZnIyMisvMVNlZmZDSjNkL2RXYWVQYmI3K1ZKUDNIZi95SDVRKzR2YTRYYU04YUtuWmlZMk8xWThjT1pXZG4yNkZuQUFEY3ZpaXFXcWkwdEZSLys5dmYxTHQzYjYxWnMwWnVibTZXZlJNblR0U1RUejZweU1oSUxWKytYTXVYTDdkalQ1dlAyOXRibzBhTmtpU05HVE5HRHovOHNPYk5tNmZQUHZ0TXp6MzNYSzNqVFNhVERBWkRrOXE0Y3VXS0pPNklBUUFBb1AxaFRsVUxmZnp4eDZxb3FORHk1Y3V0Q2lxem9VT0hLaXdzVE9ucDZmcjU1NThsL1RFMzZNc3Z2OVRNbVRNVkdCaW9wNTkrV29jT0hXcXdyUnZuRkRYbFBFVkZSWHJ0dGRjVUZCU2tvS0FneGNURTZNS0ZDODI2NXFGRGgwcXFmdVN4Wmo4U0VoTDA2S09QYXYzNjlaWmppNHVMOWRaYmIybjgrUEVLQ0FqUVUwODlwWVNFQkYyOWV0WHFPbmJzMkdGNWJYN2swSlk1VksxNVhRQUFBRUJ6TUZMVlFvY1BIOWF3WWNQazQrTlQ3ekVUSmt6UXhvMGJkZlRvVWZYdDIxZVNkUHo0Y1owOGVWTGg0ZUdxcXFyUyt2WHJ0WGp4WXFXa3BLaFhyMTQydDIvTGVVcEtTalIzN2x5NXVycHE4ZUxGdW5yMXF0YXVYYXVGQ3hkcTY5YXRjbkJvV20xOSt2UnBTYks2NXV6c2JIbDZlbXJac21YcTNyMjdKT244K2ZNS0N3dVRvNk9qNXMrZkx5OHZMMzMzM1hmNjZLT1BkT2JNR2IzNzdydVNwTGk0T0tXa3BDZ2pJME54Y1hFMjk2TzFyd3ZBSHlvcUtwU1FrS0F2di94U0Z5OWVWSThlUFJRZUhxNW5ubm5HNnJpREJ3OXE3ZHExS2lnbzBOMTMzNjJYWG5wSmt5Wk5zdXkvY3VXS3RtelpvdlQwZEJVV0ZzcloyVmxCUVVHS2pvNjJQQkp0Zm1UeGtVY2UwWm8xYTFSWVdDaHZiMi9ObXpkUFR6enhoRlY3UlVWRldyMTZ0Yjc1NWh0SjB1alJvL1g2NjY5Yi91NEFBR0FQRkZVdFZGUlVwSWNmZnJqQlkzcjM3aTJwZXRUR3JLeXNUSC8vKzkvbDR1SWlxZm9SdS9uejUrdlFvVU9hUFh1MnplM2JjcDUxNjlhcHNySlNXN1pza2JlM3R5VEp5OHRMQ3hZczBOR2pSelZ5NU1nRzI2aXFxdEtsUzVkMDVjb1Y1ZWJtS2pZMlZqNCtQcG80Y2FMbG1KS1NFaVVtSnNySnljbXliZDI2ZGZydHQ5K1VrcEppYVRjNE9GanU3dTZLaTR2VDk5OS9yNGNlZWtpalJvM1NrU05ISk1ueW1LRXRXbnBkQU9xM2VQRmluVHg1VWkrOTlKSjY5ZXFsZ29JQ3kyTzZac2VQSDlkMzMzMm44UEJ3WGJ0MlRldlhyOWZTcFVzMWFOQWc5ZXZYVDFMMTM3MzkrL2RyMnJScDZ0ZXZuL0x6ODVXUWtDQkhSMGU5K2VhYmxuT2RPSEZDeDQ0ZFUxaFltTHAwNmFLZE8zZnFqVGZla0p1Ym0wYVBIaTJKR3lrQWdMYUxvcXFGcmwyNzF1Z3g1dmxGam81L2ZMdEhqeDV0S1lRa2FjaVFJWktxUjNlYXdwYnpIRDU4V0lHQmdYSjNkOWVsUzVja1NmZmZmNzhrS1RjM3Q5SGlZL2Z1M2RxOWU3ZWs2aFVBeDR3Wm81aVlHSFh0MnRWeXpJZ1JJNndLS2tuS3lzclNxRkdqTEFXUFdXaG9xT0xpNG5UOCtIRTk5TkJEVGJyZW1scDZYUURxZC96NGNVMmFORW16WnMycTk1alMwbEx0MmJQSE11SmtIbDM2K3V1dkxVV1ZsNWVYa3BPVExTdDVCZ2NIS3pjM1Y1bVptVmJuK3VXWFg3Um56eDdMWTlSQlFVR2FNbVdLdG03ZGFpbXF1SkVDQUdpcktLcGFxR2ZQbnZycHA1OGFQS2F3c0ZDU3JCN3JxMW1RU0xJVUpMWVVhVFhaY3A3UzBsSmxaR1FvS0NpbzF2dkx5OHNiYldQY3VIR2FOV3VXT25mdXJENTkrdFE1ZCt6T08rK3N0YTIwdEZSZVhsNjF0cHNmMDdHbDdZYTA5THFBanM1OE02SW04MDJhWWNPRzZZc3Z2dERBZ1FNMVpjcVVPaGVSZWZUUlI2MVdOVFhmMUNrdExiVnNjM0p5MHZYcjE1V1hsNmNmZi94UmhZV0ZLaWdvMEsrLy9scnJYRFgvdG5UdDJsVWpSNDYwbWlQS2pSUUFRRnRGVWRWQ0kwZU9WSEp5c29xS2l1cWRDNVdlbnE1T25Ub3BJQ0RnRnZldW1xdXJxNFlORzZhd3NMQmErenc5UFJ0OXY2ZW5wNFlORzliZ01YV3Q5dWZtNW1iMTRjck12SkJFUytkQXRQUzZnTnRScDA2ZHJCYUNxZW5hdFd0VzJXOTEzWkF3TDdlK2F0VXF4Y2ZINjhNUFA5U2FOV3YwMUZOUDZlV1hYN1lxb200c3RNem5ybmxUNTRjZmZsQjBkTFF1WHJ5b0J4NTRRTDE2OVpLenM3Tk1KcFBWZSsrNDQ0NWFmWEZ4Y2RIbHk1Y3RYM01qQlFEUVZsRlV0ZERzMmJPMWYvOStMVjI2VkI5KytLSFZvM2hTOVR5QnJWdTM2dW1ubjFiUG5qM3Qwa2MvUHorZE9YTkdnd2NQVnVmT25TM2JtN1AwZVZNRUJBUW9Nek5UNTg2ZHN4cXhTa3RMazhGZ2FOTDhxYnJZNjdxQXRzekR3ME1GQlFWMTdpc3NMTlRkZDk5dCtYclRwazMxbnNmTnpVMkxGeS9XZ2dVTHRHL2ZQc1hIeCt1bm4zN1NtalZybXRTZnQ5OStXMTI3ZHRYT25Uc3RmeDlYckZpaHZMdzhxK1BxS2dUUG5qMHJENDgvTWlTNWtRS2dNYmRiSGg5QjYrMEhSVlVMOWVyVlN5dFdyRkIwZExSbXpweXBaNTU1UnYzNjlkUHZ2Lyt1bzBlUEtpMHRUWTg4OG9qKyt0ZS8ycTJQNGVIaENnOFBWMlJrcEtaTm15WTNOemNWRkJUbzRNR0ROelZnTnlvcVNsbFpXWXFJaUZCWVdKZzhQVDExOHVSSkpTVWw2ZGxubjFYLy92MWJkSDU3WFJmUWxnMGZQbHhwYVduS3k4dlRndzgrYU5tZW41K3ZZOGVPYWZyMDZaWnREWTFBbTI5TzNISEhIWm85ZTdaT256NnR6ei8vdk1uOXljL1AxK1RKa3kwRjFkV3JWM1hzMkxGYXh4MDllbFJYcmx5eGpIWVZGeGZyNk5HakNna0pzUnpEalJTZ2ZUQkhvMGpWYzdIdnV1c3VCUVFFS0NvcVN2ZmNjNDhkZTlZeXhjWEYrdUtMTDJ4ZVVPeklrU1A2K09PUGxadWJxNHFLQ25YdDJsWDkrL2RYZkh4OHJadnc5clJreVJJVkZSVnB5NVl0OXU1S3UwWlIxUXFDZ29LMGMrZE9iZG15UmNuSnlTb3BLWkdUazVNR0RoeW9KVXVXNk1rbm43VHJxbFNEQnc5V1FrS0MxcXhabytYTGw4dGtNcWxmdjM2YU5tM2FUVzIzZCsvZTJySmxpK0xqNHhVZkg2L2ZmLzlkUGo0K1dyUm9rV2JNbU5IaTg5dnJ1b0MyTER3OFhBY1BIbFJrWktTbVRKbWlQbjM2NkpkZmZ0SGV2WHZsNXVhbXVYUG4yblNlUC8zcFQzcnFxYWQwenozM3FMaTRXSm1abVZZZmxHemw2K3VyOVBSMCtmcjZ5c1BEUThuSnlhcXFxcXAxWEdWbHBSWXNXS0FaTTJiby8vN3YvL1RSUngrcFM1Y3VDZzhQdDdvMmJxUUE3Y1BZc1dNMWZmcDBWVlZWS1Q4L1g5dTNiOWUzMzM2clR6NzVSTzd1N3ZidVhyTWtKU1ZweDQ0ZE5oVlZ5Y25KV3JGaWhjYVBINi9YWDM5ZDNicDFVM0Z4c1E0ZE9sVHZJOXIyY1BIaVJSMDhlRkJMbGl5eGQxZmFQWXFxVnVMajQ2T2xTNWZhZEd4OVE5STNibS9xMXcxdE54cU4ycmh4bzAzOXM2VU5XNC9wMjdldkpZK3FJWXNXTGFvMXRHM0w5VGIzdW9EYlZkKytmWldZbUtpMWE5Y3FMUzFORlJVVjZ0Njl1NEtEZ3hVWkdXbnpZM0o5K3ZUUit2WHI5ZHR2djZsSGp4NmFPSEdpWG43NTVTYjM1NTEzM3RHeVpjdTBldlZxZGUvZVhTKysrS0lLQ2dvc2dkOW1FeWRPMUoxMzNxbDMzMzFYbFpXVkdqcDBxRmF1WEdrMVY1VWJLVUQ3NGUzdGJYbk1mOHlZTVhyNDRZYzFiOTQ4ZmZiWlozcnV1ZWRxSFgrN2pUaHYyTEJCanozMm1GYXVYR20xdlRWdUtyZW0vZnYzeThuSlNSTW1UTEIzVjlvOWlpb0F1TTMwNzk5Zjc3MzNYb3ZPc1dyVnFnYjMyM3BUcDErL2ZuWE8zYXByZmtCRVJJUWlJaUlhYkpjYktVRDdOSFRvVUVuU3VYUG5KUDB4VjZoYnQyN2F2bjI3NXN5Wm84aklTRW5WajlrbEpDUW9LeXRMNWVYbDZ0bXpwNTU0NGdsRlJFUllQZnFibjUrdkR6NzRRQ2RPbkpDenM3T21UcDFhYXhHYyt1WWsxYlc5ckt4TWE5ZXVWV1ptcGk1Y3VDQVBEdys5K3VxckdqZHVuTlZJdmZsMVF6ZVZLeW9xYXZYbFJyYUVvOWVsc1JCMFc4UGJUU2FUOXV6Wm81Q1FFRGs3T3pmWVZ6U09vZ29BQUFBMzFlblRweVZWUDlsamxwMmRMVTlQVHkxYnRzeFNFSncvZjE1aFlXRnlkSFRVL1BuejVlWGxwZSsrKzA0ZmZmU1J6cHc1WTNuNjVlelpzNHFJaUpDN3U3dGVmLzExdWJpNGFOZXVYY3JQejI5Vy84ckx5elYzN2x5VmxaWHBoUmRlMEgzMzNhZUNnZ0pWVkZSSWt1TGk0cFNTa3FLTWpBekZ4Y1UxZXI0SkV5Ym8wMDgvMWJ2dnZxdVhYbnFwempnYVc4UFJhN0lsQk4yVzhIYXBPbyt3b0tDZ3hUZmhVSTJpQ2dBQUFLMnFxcXBLbHk1ZDBwVXJWNVNibTZ2WTJGajUrUGhvNHNTSmxtTktTa3FVbUpob3lkaVVxa08rZi92dE42V2twRmhDdm9PRGcrWHU3cTY0dURoOS8vMzNldWloaDdSeDQwWmR2bnhaNjlhdHM2eXVIQndjckprelp6WXJZbUhUcGswcUtpclN0bTNiNU92clcydi9xRkdqZE9USUVjdnJ4c1RFeE1qQndVR2ZmUEtKVWxOVE5XUEdETTJaTThjcTE5UFdjUFNhYkFsQnR5VzhYWkpTVWxMMDBFTVBhY0NBQVkxZUR4cG52OVVUQUFBQWNGdmF2WHUzZ29LQzlHLy85bTk2OWRWWGRkOTk5Mm45K3ZYcTJyV3I1WmdSSTBaWUZWU1NsSldWcFZHalJsa0tCclBRMEZCSjFhTXJrdlRmLy8zZkdqbHlwRlZjVFpjdVhacWRDWHJvMENFRkJnYldXVkExaDVPVGs1WXVYYXJ0MjdkcjVNaVIycnAxcTZaT25Xb1ZhTzdrNUNSSFIwZmw1ZVVwTlRWVkNRa0pkWWFqMTNSakNQcWxTNWVzUXRDbFA4TGJQLzc0WTFWV1Z0WjVub3NYTHlvakk4TnFSVmkwRENOVkFBQzd1bDN5WkFEOFlkeTRjWm8xYTVZNmQrNnNQbjM2MVBuNFc4MVJHN1BTMGxLcmJFc3o4K09CNWxHb2twS1NPdk0vYTg2NWFvcmk0bUtOSGoyNldlOXR5S0JCZzdScTFTcmw1K2RyNmRLbGlvNk9WbEpTa2dZTkdtUnpPSHBOdG9TZzJ4TGUvdW1ubjdKQVJTdWpxQUlBQUVDcjh2VDBiREFMVDFLZHEvMjV1Ym1wdExTMDF2WUxGeTVJK3FPNGNuWjJybk5FNThaSC94d2NISFR0MmpXcmJYWE5MM0p4Y2JHMGNUUDA3OTlmNzcvL3ZrSkRRL1hsbDE5cTBLQkJOb2VqMTJSTENIcGo0ZTNtQlNwQ1EwTnJqUlNpK1NpcTJxR1pNMmZxK2VlZjE5U3BVKzNkRlFBQWdGWVRFQkNnek14TW5UdDN6bXJFS2kwdFRRYUR3VEtmYWNpUUlUcHk1SWpLeThzdG8yRGw1ZVU2ZlBpdzFmbTh2THhxTFY2Ums1TlRxOTBSSTBZb0t5dEx4Y1hGZFk2QVNWS25UcDBreVNxb3ZENGxKU1h5OFBDdzJtWXVJczBGbEszaDZEWFpFb0xlV0hqN3NXUEhWRmhZeUtOL3JZeWlxbzJ4SllYYzFkVzEwVi9tR3pVMUJSd0FBT0JXaTRxS1VsWldsaUlpSWhRV0ZpWlBUMCtkUEhsU1NVbEpldmJaWjlXL2YzOUowZ3N2dktCLy8vZC9WMVJVbE9iTW1hUHIxNjlyNjlhdDh2RHdzQnJCbWpCaGdyWnUzYXFQUC81WTQ4ZVAxODgvLzJ3WnNibXgzU05IamlnOFBGeGhZV0h5OXZiV3FWT241T2JtcHBrelowcjZZK1hDK1BoNERSdzRVSk1uVDY3M09wNSsrbWxObURCQmZuNSt1dlBPTzFWY1hLeGR1M2JKM2QxZFR6enhoQ1RidzlGcnNpVUV2Ykh3OXBTVUZBMGRPdFR5dlVUcm9LaHFneHBMSVRmLzBqUkZVMUxBQVFBQTdLRjM3OTdhc21XTDR1UGpGUjhmcjk5Ly8xMCtQajVhdEdpUlZYQnVRRUNBVnE1Y3FZU0VCTDMxMWx1NjU1NTdOSC8rZlAzUC8veVAxY2hVVkZTVUtpc3J0V0hEQnNYRnhXbklrQ0Y2NDQwM2FxMk1kKys5OXlveE1kSFM3dVhMbDlXL2YzKzk4c29ybG1OQ1EwTjErUEJoN2RxMVN6MTY5R2l3cUpvNmRhcSsvZlpiZmY3NTU3cDY5YW84UFQwMVlzUUlSVVJFV0ViQ2JBMUhyOG1XRVBTR3d0c3ZYTGlnakl3TUxWMjYxTWIvSTdCVnU0NnVOaHFOSnVuMm11UmNWeGhkVGs2TzVzMmJwOWRlZTYzT0ZISmJ4TWJHYXNlT0hhMzJ2YnJka3M5YmsvbHVVRTVPRHQrZ0R1SjIvRnVFcHVOM0g3Y1QvcTdkbmhJVEU1V1ltS2ovK3EvL3VpbnpxVHJ5MzBHV1ZHOEg2a29oajQyTnRUcW1yS3hNSzFldVZFaElpQUlEQXpWNThtUWRPSERBY3J6NXJvZS92Myt0VlBBYnoxWFhkdlBYQ1FrSmV2VFJSN1YrL1hyTHZxS2lJcjMyMm1zS0NncFNVRkNRWW1KaXJDWjdWbFJVNkwzMzN0T2tTWk1VRUJDZ2tKQVFKU2NuVy9ZLysreXoycmR2WDdPL1B3QUFBR2dZQzFUY1hEeisxdzdVbFVKZVUydW5nTmVucnVUejFrcjJibWo1VUFBQUFMUk1XVm1aUWtKQ0dueHNFYzFIVWRVRzJaSkNYbE5ycDREWHA3N2s4NVltZSsvYXRhdlpmUUlBQUVEajdycnJMa1ZHUnRxN0c3Y3RpcW8yYVBmdTNkcTllN2VrNmhVQXg0d1pvNWlZR0tzVThwcGFPd1c4UG5VbG45K1k3QzNKS3RsNzVNaVJsbVR2Z1FNSGFzcVVLZXJXcmR0TjdTY0FBQUJ3SzFGVXRVRzJwSkRYZExOU3dHOVVYL0o1YXlSN0F3QUFBTzBWUlZVYlpFc0tlVTB0U1FHM05XbGNxanY1dkRXU3ZRRUFBSUQyaktMcU50Q1NGSEJiazhicjB4ckozZ0FBQUcxZFhiRTNnQmxGMVcyZ0pTbmd0aWFOMTZjMWtyMm5UNSt1T1hQbWFPclVxYTMxTFFFQUFMZVJtcDhiSEJ3Y2ROZGRkeWtnSUVCUlVWRzY1NTU3N05nem9CcEYxVzJnSlNuZ3RpYU4xNmVseWQ2UzFMbHpaNEtFMGQ2VlNQS29yS3hrSVpZT3loeGhvZXFmQmNEdWhnNGQybnZRb0VGbmQrL2VmYTN4bzl1SHNXUEhhdnIwNmFxcXFsSitmcjYyYjkrdWI3LzlWcDk4OG9uYzNkM3QzVDEwY0JSVmJZd3R5ZVYxSGRPL2YzKzkvLzc3OWI3SDJkbFpIM3p3UWEzdFhicDAwWklsUzdSa3laSUcyMmlvWDBhalVSczNicXgzLzZwVnErcmRKMGs3ZCs1c2NEL1FEdVJKR25QcTFDbjUrZm5adXkrd2cxT25UcGxmNXRxekg0Q1pvNlBqRzZkUG41N3E3KysvNS9yMTZ5bnU3dTRaR1JrWlZmYnVWMHQ0ZTN0Ym9tSEdqQm1qaHg5K1dQUG16ZE5ubjMybTU1NTdydG5uclRsbEFXZ3VCM3QzQUFEYU80UEJrQ1JKSzFldVZFNU9UczFSQzl6bUtpb3FsSk9UWTdsNVpES1prdXpjSmNEQ1lERDBOSmxNTHhrTWhpOSsvZlhYWXFQUnVObmYzejkwd0lBQlRvMi91KzBiT25Tb0pPbmN1WE9TcWg4UmpJMk5yWFhjamR2Tlh5Y2tKT2pSUngvVit2WHJMZnZLeXNxMGN1VktoWVNFS0RBd1VKTW5UOWFCQXdlc3puZnc0RUhObkRsVGdZR0JtanAxYXExNTRsZXVYTkdHRFJzMFk4WU1CUVlHYXV6WXNWcTZkS25WdncwVkZSVjY3NzMzTkduU0pBVUVCQ2drSkVUSnljbFc1eWtxS3RKcnI3Mm1vS0FnQlFVRktTWW1wdGtMaytIbVk2UUtBRm9vT3p0N3M5Rm9uSEw2OU9uSjgrYk5zM2QzWUQvN1Q1dzRzZG5lblFEcVlqQVl1a3VhYXpLWjVycTV1Wlg3K2ZtbEdneUdGSVBCOEhsMmR2WWxlL2V2T1U2ZlBpM3BqM25qVFpHZG5TMVBUMDh0VzdaTTNidDNsMVFkQlROMzdseVZsWlhwaFJkZTBIMzMzYWVDZ2dLcll1ajQ4ZVA2N3J2dkZCNGVybXZYcm1uOSt2VmF1blNwQmcwYXBINzkra21xanJyWnYzKy9wazJicG43OStpay9QMThKQ1FseWRIVFVtMisrS1VsYXZIaXhUcDQ4cVpkZWVrbTlldlZTUVVHQjFlckxKU1VsbWp0M3JseGRYYlY0OFdKZHZYcFZhOWV1MWNLRkM3VjE2MVk1T0RBdTB0WlFWQUZBeTEzUHljbVo0dWZuTjlkZ01NeVJORmlTaDcwN2hWdWlSRkt1eVdSS09uSGl4RWVTVFBidUVHQURONFBCOEx5azUwMG0weVdqMGZpWnlXUks2ZEtseS84N2V2Um91YjA3VjUrcXFpcGR1blJKVjY1Y1VXNXVybUpqWStYajQ2T0pFeWMyK1Z3bEpTVktURXlVazlNZmczYWJObTFTVVZHUnRtM2JKbDlmM3pyZlYxcGFxajE3OWxpeU5yMjl2VFZ2M2p4OS9mWFhscUxLeTh0THljbkpsdFdXZzRPRGxadWJxOHpNVE10NWpoOC9ya21USnRVN2gzM2R1bldxckt6VWxpMWI1TzN0YlRudmdnVUxkUFRvVVkwY09iTEoxNHliaTZJS3VFbU1SaU1mcm9EYm40ZWtZSVBCRUd3MEd1dWZYQXEwWFM2U3Boc01odWxYcjE2VjBXaE1sWlJpNzA3VlpmZnUzZHE5ZTdlazZoVUF4NHdabzVpWUdIWHQyclhKNXhveFlvUlZRU1ZKaHc0ZFVtQmdZTDBGbFNROSt1aWpsb0pLa29ZTUdTS3B1dGd5YzNKeTB2WHIxNVdYbDZjZmYveFJoWVdGS2lnbzBLKy8vbW81WnRpd1lmcmlpeTgwY09CQVRaa3lwZFlpUjRjUEgxWmdZS0RjM2QxMTZWTDFRT0w5OTk4dlNjck56YVdvYW9Nb3FnQUFBR0JtTWhnTUpwT3A3ZDBYSERkdW5HYk5tcVhPblR1clQ1OCtjbk56YS9hNTdyenp6bHJiaW91TE5YcjA2QWJmZDJQeFl4Nk51bmJ0ajBVV2YvamhCMFZIUit2aXhZdDY0SUVIMUt0WEx6azdPNnZtOTNUVnFsV0tqNC9YaHg5K3FEVnIxdWlwcDU3U3l5Ky9iQ25ZU2t0TGxaR1JvYUNnb0ZwOUtDOXZzNE9KSFJwRkZYQ1Q1T1Rrc0pRUUFNQXVqRWJqV2ttUk5oeDZ5V0F3cEYyL2ZqM0Z4Y1hsLzJWbFpmMzJyL2NuM3RRT05vT25wNmVHRFJ0VzczNEhCd2VyNGthUzFUeWxtdXBhN2MvRnhhVlZGb0o0KysyMzFiVnJWKzNjdVZNdUxpNlNwQlVyVmlndkw4OXlqSnVibXhZdlhxd0ZDeFpvMzc1OWlvK1AxMDgvL1dUSkNuVjFkZFd3WWNNVUZoWlc2L3llbnA0dDdpTmFIMFVWV216bXpKbDYvdm5uQ2U4RkFLQjlLSmUwWDFLS3dXRDRyL2E2VU1XTnZMeThsSitmYjdVdEp5Zkg1dmVQR0RGQ1dWbFpLaTR1VnMrZVBadmRqL3o4ZkUyZVBObFNVRjI5ZWxYSGpoMnpPc2E4alBzZGQ5eWgyYk5uNi9UcDAxYXJDUHI1K2VuTW1UTWFQSGl3T25mdVhPdDlhSHRZT3NRTzl1elpJMzkvZjhYRXhOUjdUSEZ4c2JadDI5YmtmVGRUZmUyNnVycGFocjhCQUVDYlZDcHBzNE9EUTJoNWVibFhUazdPN0p5Y25EMjNTMEVsU1JNbVRGQjJkclkrL3Zoam5UOS9Yc2VQSDdlTS9OZ2lLaXBLQm9OQjRlSGgyclZybHpJek03Vng0MFo5OHNrblRlcUhyNit2MHRQVHRYUG5UaDA0Y0VCLytjdGZWRlZsSFJIMnB6LzlTVHQzN2xSbVpxWjI3OTZ0ek14TStmdjdXL2FIaDRlcnFLaElrWkdSU2sxTlZXWm1wclp0MjZZLy8vblBUZW9MYmgxR3F1eGc3OTY5NnQ2OXU3NzY2aXVWbDVmWCtVeHdVbEtTZHV6WW9kbXpaemRwMzgxVVg3dWJON09DTUFBQWJZM0paQ3FXOUhkSktlN3U3bCsxOS9EZnhrUkZSYW15c2xJYk5teFFYRnljaGd3Wm9qZmVlS1BlRmZadWRPKzk5eW94TVZIeDhmR0tqNC9YNWN1WDFiOS9mNzN5eWl0TjZzYzc3N3lqWmN1V2FmWHExZXJldmJ0ZWZQRkZGUlFVYU1lT0haWmordlRwby9YcjErdTMzMzVUang0OU5ISGlSTDM4OHN1Vy9ZTUhEMVpDUW9MV3JGbWo1Y3VYeTJReXFWKy9mcG8yYlZxVCtnTFl4R2cwbW94R282azl5Yy9QTnhtTlJ0UCsvZnROanp6eWlHbkhqaDExSHZmZWUrL1ZlMjBON2F2cCt2WHJMZXByYzl2dDZNdy9sL2IrL1FBQWRGeERodzd0UFdQR2pFN05mWDk3L0l3RisrdkluNEY0L084VzI3ZHZuM3IxNnFYUTBGQ05HalZLbjM3NmFhMWovUDM5TFhjei9QMzlyWWFERzl0WFYwSzRMY25lVXNNcDRyYTBLMGtMRnk3VVk0ODlWbXVpYUZKU2t2ejkvVlZZV0NpSmxIQUFBRzZta3lkUC9uUDM3dDNYR2o4U1FHdmc4YjlicUtxcVNtbHBhWHIyMldkbE1CZzBkZXBVTFZxMFNQLzd2LzlyeVI2UXBMaTRPS1drcENnakkwTnhjWEZXNTJob24xUjNRcmd0eWQ2TnBZZzMxcTVaU0VpSXNyS3lkT3pZTVFVR0JscTJwNmVueTJnMHFrK2ZQcVNFQXdBQTRMWkNVWFVMZmYzMTF5b3JLOU9UVHo0cFNSb3pab3k2ZCsrdWZmdjJXUlZWbzBhTjBwRWpSeXl2YTJwb24xUjNRcmd0eWQ2TnBZZzMxcTdaMkxGajVlTGlvZ01IRGxpS3FuLys4NS9LeTh2VFcyKzlKWW1VY0FBQUFOeGVHQks0aGZidDI2ZUhIMzVZam82T0tpMHRWVmxabVI1NzdERjkvdm5uOWVZb05GVmRDZUZPVGs1eWRIUlVYbDZlVWxOVGxaQ1FVQ3ZaMjVZVWNWczRPenZyOGNjZlYwWkdocTVmdnk2cGVwVEt4Y1ZGNDhhTmsxUTdKZnpTcFV0V0tlR1NMTnRyL2djQUFBQzBSWXhVM1NJbEpTWEt5c3JTOWV2WE5XSENoRnI3RHg0OHFFbVRKclc0bmJvU3dtMUo5cllsUmR4V0lTRWhTazFOVlhaMnRvWVBINjcwOUhTTkh6OWVYYnQybFdSYlNuaGQrN0t6czF1bGZ3QUFBRUJyb3FpNlJWSlRVK1hvNktqWTJOaGFvVzBmZlBDQlB2MzAwMVlwcXVvS2hGUFQ1S3NBQUF3SVNVUkJWTE1sMmJ1MVVzUWxhZmp3NGZMMDlOU0JBd2ZrNGVHaGYvempIMWFaWExha2hHL2F0S2xWK2dJQUFBRGNiQlJWdDhpbm4zNnFrU05IMWprYWxKZVhwN1ZyMStyczJiT1dPVWFkT2xXdmducmx5cFZhd2JvTjdhdUxMY25ldHFTSTI5cXVnNE9ESmsyYXBMUzBOUFhvMFVNK1BqNGFObXlZWmI4dEtlRTFqd2NBQUdqdlpzNmNxZWVmZjE1VHAwNjFkMWR3RXpDbjZoWTRjZUtFZnY3NVp6MzIyR04xN2g4L2ZyeE1KcFBWOHVvK1BqNlNwUGo0ZUtXbXBsb2QzOUMrdXRpUzdHMUxpbmhUMmcwSkNWRnBhYW4yN3QycnA1NTZ5bW9mS2VFQUFLQXB6SEV1TjhhNk5FVnhjYkcyYmR2V3lqMnp2UjFYVjFlYmJvYWpmYUtvdWdYMjdkc25Cd2NIalJrenBzNzlmZnYyMVlBQkE3Ui8vMzdMUEtmUTBGQ05HVE5HdTNidFVrSkNndFh4RGUycnl6dnZ2S05CZ3dacDllclZldi85OS9YNDQ0L1g2b3M1Ulh6UW9FR0tqNC9YYTYrOXBvTUhENnB2Mzc3TmF0ZlgxMWNEQmd6UStmUG5GUm9hYXJYUG5CTHU0T0NnNWN1WEt6bzZXbWxwYVFvSkNXbjBXZ0FBUU1kampuTVpPM1pzZzlFdURVbEtTdElISDN6UW10MXFVanViTjIvbXM4NXRyUFlFbkhiRW5Oak1BZ1pvUzh4MzBISnljdHIxN3hjQW9PTnFpNSt4L1AzOU5XdldMQzFhdEtoWjc0K05qZFdPSFR0dStqWGRxbmJhb283OEdZZzVWUUFBQUdpWHpJV1duNStmMXExYnA0S0NBbmw3ZTJ2aHdvVlcweTVxUGpKb2ZsMno2Q2txS3RMcTFhdjF6VGZmU0pKR2p4NnQxMTkvWGQyN2QyKzFkdW9xQ291TGk1V1FrS0NzckN5Vmw1ZXJaOCtlZXVLSkp4UVJFV0daZDI1cjI3QXZpaW9BQUFDMFc4ZVBIOWZKa3ljVkhoNnVxcW9xclYrL1hvc1hMMVpLU29wNjllb2xxZnJ4d1pTVUZHVmtaTlI2ZkxDa3BFUno1ODZWcTZ1ckZpOWVyS3RYcjJydDJyVmF1SENodG03ZEtnY0hoMVpwNTBibno1OVhXRmlZSEIwZE5YLytmSGw1ZWVtNzc3N1RSeDk5cERObnp1amRkOTl0MGpYQ3ZpaXFBQUFBMEc2VmxaWHA3My8vdTJXVlkyOXZiODJmUDErSERoM1M3Tm16SlVtalJvM1NrU05ITEs5cldyZHVuU29ySzdWbHl4YkxLc3hlWGw1YXNHQ0JqaDQ5cXBFalI3WktPemRhdDI2ZGZ2dnRONldrcEZqYURRNE9scnU3dStMaTR2VDk5OS9yb1ljZXNybHQyQmNMVlFBQUFLRGRHajE2dEtYWWtLUWhRNFpJcWg0SnNzWGh3NGNWR0Jnb2QzZDNYYnAwU1pjdVhkTDk5OTh2U2NyTnpXMjFkbTZVbFpXbFVhTkdXUW9xTS9NQ1g4ZVBINzlwYmFQMU1WSUZBQUNBZHF0cjE2NVdYenM1T1VtU3JsMjdadFA3UzB0TGxaR1JvYUNnb0ZyN3lzdkxXNjJkdXRyMTh2S3F0ZDA4ait0bXRvM1dSMUVGQUFDQURzdlYxVlhEaGcxVFdGaFlyWDJlbnA0M3JWMDNOemVWbHBiVzJuN2h3Z1ZKZnhSWGFCOG9xbUFYcElvREFJQmJxVk9uVHBLa0sxZXVXSVh3K3ZuNTZjeVpNeG84ZUxCbHhUMUpNcGxNTWhpYXZqSjRmZTNjS0NBZ1FKbVptVHAzN3B6VmlGVmFXcG9NQmtPamM3TFF0akNucXBYNSsvc3JOamEyem4yeHNiSE5UZ0czUlVOSjRiY3FSZHpXZGtrVkJ3QUF0akl2L25EMjdGbkw2NmJ5OGZHUkpNWEh4eXMxTmRXeVBUdzhYRVZGUllxTWpGUnFhcW95TXpPMWJkczIvZm5QZjI3VmRtNFVGUldsVHAwNktTSWlRc25KeWZycXE2OFVGeGVuK1BoNFBmdnNzK3JmdjMrejJvZDlNRkoxRzBsS1N0S09IVHZxWEFXbW9YMzI2TlBtelp0dmFUOEFBRUQ3OVplLy9FV1NsSkdSb1l5TWpHWUY2NGFHaHVydzRjUGF0V3VYZXZUb29jbVRKMHVTQmc4ZXJJU0VCSzFaczBiTGx5K1h5V1JTdjM3OU5HM2F0R2IxdGI1MmJ0UzdkMjl0MmJKRjhmSHhpbytQMSsrLy95NGZIeDh0V3JSSU0yYk1hRmJic0IrS0tsaHA3bEEzQUFEQXpWSmZFZFdVN2M3T3p2cmdndy9xUE41b05Hcmp4bzJ0MG41OTdkUjFiTisrZmEzeXFGcmFOdXlIb3NxT2JFM0l2bkxsaXJaczJhTDA5SFFWRmhiSzJkbFpRVUZCaW82T2xxdXJxK1ZjTmM4cldTZDRON1J2MXF4WjZ0YXRtN1p2MzY0NWMrWW9NakxTcGphbDZ0eUV0V3ZYS2pNelV4Y3VYSkNIaDRkZWZmVlZqUnMzenVaVThZVUxGK3I3NzcvWGdRTUhMTThoUzlXalhLdFhyOWJldlh2VnAwK2ZSdFBPQVFBQUFIdWdxTEl6V3hLeWk0dUx0WC8vZmsyYk5rMzkrdlZUZm42K0VoSVM1T2pvcURmZmZGTlN3d25lamFWN1oyZG55OVBUVTh1V0xiTVVLTGEwV1Y1ZXJybHo1NnFzckV3dnZQQ0M3cnZ2UGhVVUZLaWlvc0ttZHMxQ1FrS1VsWldsWThlT0tUQXcwTEk5UFQxZFJxTlJmZnIwc1RudEhBQUFBTGpWS0tyc3pKYUViQzh2THlVbkoxc1dkZ2dPRGxadWJxNHlNek10NTJrb3didXhkTytTa2hJbEppWmFNZzlzYlhQVHBrMHFLaXJTdG0zYjVPdnJXK3U4dHFhS2p4MDdWaTR1TGpwdzRJQ2xxUHJuUC8rcHZMdzh2ZlhXVzVKc1R6c0hBQUFBYmpXS0tqdXpKU0hieWNsSjE2OWZWMTVlbm43ODhVY1ZGaGFxb0tCQXYvNzZhNnYwWWNTSUVWWUZsYTF0SGpwMFNJR0JnWFVXVkUzaDdPeXN4eDkvWEJrWkdWcXlaSWtjSEJ5VW5wNHVGeGNYalJzM1RsTHR0SE5KVm1ubkZGVUFBQUN3RjRxcVZ0YXBVeWRkdlhxMXpuM1hybDJydFl5NExRblpQL3p3ZzZLam8zWHg0a1U5OE1BRDZ0V3JsNXlkbldVeW1WcWx6M2ZlZVdldGJiYTBXVnhjck5HalI3ZEtIMEpDUXBTYW1xcnM3R3dOSHo1YzZlbnBHajkrdk9YN1kydmFPUUFBQUhDclVWUzFNZzhQRHhVVUZOUzVyN0N3VUhmZmZYZVR6L24yMjIrcmE5ZXUycmx6cDJWVWE4V0tGY3JMeTJ0Ulg4M3FXdTNQbGpaZFhGd3NxZDh0Tlh6NGNIbDZldXJBZ1FQeThQRFFQLzd4RDhYRXhGajIyeXZ0SEFBQUFHZ01SVlVyR3o1OHVOTFMwcFNYbDZjSEgzelFzajAvUDEvSGpoM1Q5T25UbTN6Ty9QeDhUWjQ4MlZMY1hMMTZWY2VPSGF0MVhFTUozcmFtZXplbHpSRWpSaWdySzB2RnhjWHEyYk5ubmVleHRWMEhCd2RObWpSSmFXbHA2dEdqaDN4OGZEUnMyRERML3RaT093Y0FBQUJhQzBWVkt3c1BEOWZCZ3djVkdSbXBLVk9tcUUrZlB2cmxsMSswZCs5ZXVibTVhZTdjdVUwK3A2K3ZyOUxUMCtYcjZ5c1BEdzhsSnllcnFxcXExbkUxRTd3SERoeG9GVGJYMEw3bXRoa1ZGYVVqUjQ0b1BEeGNZV0ZoOHZiMjFxbFRwK1RtNXFhWk0yYzJ1ZDJRa0JBbEpTVnA3OTY5dFVMdndzUERGUjRlcnNqSVNFMmJOazF1Ym00cUtDalF3WU1IQ1JJR0FBQ0FYVkZVdGJLK2Zmc3FNVEZSYTlldVZWcGFtaW9xS3RTOWUzY0ZCd2NyTWpLeVdZK3F2ZlBPTzFxMmJKbFdyMTZ0N3QyNzY4VVhYMVJCUVlGMjdOaGhkVnhEQ2Q2MnBuczNwYzE3NzcxWGlZbUpsaVR3eTVjdnEzLy8vbnJsbFZlYTFhNnZyNjhHREJpZ0gzLzhVYUdob1ZiN1dqdnRIQUFBQUdndDdmcTVLYVBSYUpKSWxFYmJZZzQ2enNuSmFkZS9Yd0NBam92UFdHaU9qdndaaU1SVUFBQUEzS2hFa2lvcksrM2REN1FURlJVVjVwY2w5dXlIdlZCVUFRQUE0RVo1a25UcTFDbDc5d1B0UkkyZmxWeDc5c05lS0tvQUFBQmd4V0F3SkVuU3lwVXJsWk9UVTNNVUFyQlNVVkdobkp3Y3JWcTFTcEprTXBtUzdOd2x1MmpYenpzYWpjYnprand5TXpQVnJWczNlM2NIVUVWRmhZS0RneVdwSkNjbmh3QXRBRUI3NVdBMEd2ZEphbmhsSzhEYS9weWNuQ21TVFBidXlLM1cza2VxR0pwR205TFJoNzRCQUxlTjZ6azVPVk5NSmxPRXBLL1VRZWZKd0NZbGtyNHltVXdST1RrNVU5VUJDeXFwblk5VStmdjdSNWhNcGcwREJneFFkSFMwZkgxOTVlcnFhdTl1b1FPcXFLalFxVk9udEdyVktwMCtmVm9ta3luaXhJa1RtK3pkTHdBQUFOeDg3YnFvRWtQVGFKczY3TkEzQUFCQVI5VEozaDFvSWRQWnMyZDMzWDMzM1lVR2c4RmRrcXNrRjN0M0NoMVNpYVJqSnBOcDJZa1RKMkpFUVFV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c1bi94OUxFUWhQUFpDak5nQUFBQUJKUlU1RXJrSmdnZz09IiwKICAgIlR5cGUiIDogImZsb3ciCn0K"/>
    </extobj>
  </extobjs>
</s:customData>
</file>

<file path=customXml/itemProps3.xml><?xml version="1.0" encoding="utf-8"?>
<ds:datastoreItem xmlns:ds="http://schemas.openxmlformats.org/officeDocument/2006/customXml" ds:itemID="s:customData">
  <ds:schemaRefs>
    <ds:schemaRef ds:uri="http://www.wps.cn/officeDocument/2013/wpsCustomData"/>
  </ds:schemaRefs>
</ds:datastoreItem>
</file>

<file path=docProps/app.xml><?xml version="1.0" encoding="utf-8"?>
<Properties xmlns="http://schemas.openxmlformats.org/officeDocument/2006/extended-properties" xmlns:vt="http://schemas.openxmlformats.org/officeDocument/2006/docPropsVTypes">
  <Template>Office Theme</Template>
  <TotalTime>0</TotalTime>
  <Words>23075</Words>
  <Application>WPS 演示</Application>
  <PresentationFormat>全屏显示(16:9)</PresentationFormat>
  <Paragraphs>346</Paragraphs>
  <Slides>30</Slides>
  <Notes>32</Notes>
  <HiddenSlides>0</HiddenSlides>
  <MMClips>0</MMClips>
  <ScaleCrop>false</ScaleCrop>
  <HeadingPairs>
    <vt:vector size="8" baseType="variant">
      <vt:variant>
        <vt:lpstr>已用的字体</vt:lpstr>
      </vt:variant>
      <vt:variant>
        <vt:i4>11</vt:i4>
      </vt:variant>
      <vt:variant>
        <vt:lpstr>主题</vt:lpstr>
      </vt:variant>
      <vt:variant>
        <vt:i4>1</vt:i4>
      </vt:variant>
      <vt:variant>
        <vt:lpstr>嵌入 OLE 服务器</vt:lpstr>
      </vt:variant>
      <vt:variant>
        <vt:i4>6</vt:i4>
      </vt:variant>
      <vt:variant>
        <vt:lpstr>幻灯片标题</vt:lpstr>
      </vt:variant>
      <vt:variant>
        <vt:i4>30</vt:i4>
      </vt:variant>
    </vt:vector>
  </HeadingPairs>
  <TitlesOfParts>
    <vt:vector size="48" baseType="lpstr">
      <vt:lpstr>Arial</vt:lpstr>
      <vt:lpstr>宋体</vt:lpstr>
      <vt:lpstr>Wingdings</vt:lpstr>
      <vt:lpstr>Times New Roman</vt:lpstr>
      <vt:lpstr>微软雅黑 Light</vt:lpstr>
      <vt:lpstr>等线</vt:lpstr>
      <vt:lpstr>微软雅黑</vt:lpstr>
      <vt:lpstr>Microsoft YaHei UI</vt:lpstr>
      <vt:lpstr>方正粗宋简体</vt:lpstr>
      <vt:lpstr>Arial Unicode MS</vt:lpstr>
      <vt:lpstr>Calibri</vt:lpstr>
      <vt:lpstr>Office 主题</vt:lpstr>
      <vt:lpstr>Equation.KSEE3</vt:lpstr>
      <vt:lpstr>Equation.KSEE3</vt:lpstr>
      <vt:lpstr>Equation.KSEE3</vt:lpstr>
      <vt:lpstr>Equation.KSEE3</vt:lpstr>
      <vt:lpstr>Equation.KSEE3</vt:lpstr>
      <vt:lpstr>Equation.KSEE3</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Microsoft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许传哲</dc:creator>
  <cp:lastModifiedBy>WPS_132219001</cp:lastModifiedBy>
  <cp:revision>1733</cp:revision>
  <dcterms:created xsi:type="dcterms:W3CDTF">2018-11-21T08:11:00Z</dcterms:created>
  <dcterms:modified xsi:type="dcterms:W3CDTF">2020-05-27T02:59:37Z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2052-11.1.0.9662</vt:lpwstr>
  </property>
</Properties>
</file>